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0" r:id="rId5"/>
    <p:sldId id="257" r:id="rId6"/>
    <p:sldId id="259" r:id="rId7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8" autoAdjust="0"/>
    <p:restoredTop sz="94660"/>
  </p:normalViewPr>
  <p:slideViewPr>
    <p:cSldViewPr>
      <p:cViewPr>
        <p:scale>
          <a:sx n="200" d="100"/>
          <a:sy n="200" d="100"/>
        </p:scale>
        <p:origin x="-840" y="-57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5196-DB44-4EE2-B53A-BDD94909113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143A1-183A-4723-86C1-30A3FC8545D9}"/>
              </a:ext>
            </a:extLst>
          </p:cNvPr>
          <p:cNvSpPr txBox="1"/>
          <p:nvPr userDrawn="1"/>
        </p:nvSpPr>
        <p:spPr>
          <a:xfrm>
            <a:off x="6134725" y="889008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err="1"/>
              <a:t>JHDeRosa</a:t>
            </a:r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7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wmf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D0344-216F-465A-B197-6C5410D1BC69}"/>
              </a:ext>
            </a:extLst>
          </p:cNvPr>
          <p:cNvSpPr txBox="1"/>
          <p:nvPr/>
        </p:nvSpPr>
        <p:spPr>
          <a:xfrm>
            <a:off x="2124307" y="273538"/>
            <a:ext cx="26426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 N227BB</a:t>
            </a:r>
          </a:p>
          <a:p>
            <a:pPr algn="ctr"/>
            <a:r>
              <a:rPr lang="en-US" sz="1600" dirty="0"/>
              <a:t>Avionics – Shelf 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C6C1E-47B8-477E-9F32-814CC0AC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8" y="1403648"/>
            <a:ext cx="6165304" cy="3468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3BF60-E10D-40D9-A03F-2142563EB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5219445"/>
            <a:ext cx="6165304" cy="34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4">
            <a:extLst>
              <a:ext uri="{FF2B5EF4-FFF2-40B4-BE49-F238E27FC236}">
                <a16:creationId xmlns:a16="http://schemas.microsoft.com/office/drawing/2014/main" id="{213AF6D6-84C3-4207-BD78-C56A97A1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17" y="8090359"/>
            <a:ext cx="712685" cy="705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982188-C3D3-497F-A903-BC6040AD8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24" y="1916663"/>
            <a:ext cx="2003864" cy="1909343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915BE1EB-9174-4222-A114-7EAA9A2978D8}"/>
              </a:ext>
            </a:extLst>
          </p:cNvPr>
          <p:cNvGrpSpPr/>
          <p:nvPr/>
        </p:nvGrpSpPr>
        <p:grpSpPr>
          <a:xfrm>
            <a:off x="-99404" y="7761861"/>
            <a:ext cx="1345379" cy="1027395"/>
            <a:chOff x="1376264" y="6188122"/>
            <a:chExt cx="1345379" cy="1027395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2CF3251-3E58-4E26-9A60-E78B12B6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7953" y="6188122"/>
              <a:ext cx="621262" cy="59618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BB47FDE-7C5F-4A2D-B681-8913563BC86F}"/>
                </a:ext>
              </a:extLst>
            </p:cNvPr>
            <p:cNvSpPr txBox="1"/>
            <p:nvPr/>
          </p:nvSpPr>
          <p:spPr>
            <a:xfrm>
              <a:off x="1376264" y="6753852"/>
              <a:ext cx="1345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USB Jack</a:t>
              </a:r>
            </a:p>
            <a:p>
              <a:pPr algn="ctr"/>
              <a:r>
                <a:rPr lang="en-US" sz="800" dirty="0"/>
                <a:t>(Under Instrument Panel</a:t>
              </a:r>
            </a:p>
            <a:p>
              <a:pPr algn="ctr"/>
              <a:r>
                <a:rPr lang="en-US" sz="800" dirty="0"/>
                <a:t>at right thigh)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AA2BAAF0-074A-4657-82FF-73BCAE7E5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523" y="5308161"/>
            <a:ext cx="684085" cy="656476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E495190E-4B53-4D58-9BF1-4EBE83C3E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78" y="6050830"/>
            <a:ext cx="190500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994794" y="6054641"/>
            <a:ext cx="2495526" cy="14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clearnav.net/images/vario-digit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7983" y="6875774"/>
            <a:ext cx="1214571" cy="1209158"/>
          </a:xfrm>
          <a:prstGeom prst="rect">
            <a:avLst/>
          </a:prstGeom>
          <a:noFill/>
        </p:spPr>
      </p:pic>
      <p:pic>
        <p:nvPicPr>
          <p:cNvPr id="1038" name="Picture 14" descr="C:\Users\root\Dropbox\_Aviation DropBox\_Schleicher ASW-27B\ASW27 - N227BB\Projects\Instrument Panel 2017\Final\2017-03-10 20.47.23 crop (Large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815" y="1794424"/>
            <a:ext cx="1728192" cy="3168841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1F152B-3217-4E3E-A310-D99FAF7D6DB5}"/>
              </a:ext>
            </a:extLst>
          </p:cNvPr>
          <p:cNvCxnSpPr>
            <a:cxnSpLocks/>
          </p:cNvCxnSpPr>
          <p:nvPr/>
        </p:nvCxnSpPr>
        <p:spPr>
          <a:xfrm>
            <a:off x="2368326" y="4411565"/>
            <a:ext cx="0" cy="287689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EFB8A-5450-458B-B359-646B9352D9E4}"/>
              </a:ext>
            </a:extLst>
          </p:cNvPr>
          <p:cNvCxnSpPr/>
          <p:nvPr/>
        </p:nvCxnSpPr>
        <p:spPr>
          <a:xfrm>
            <a:off x="-1323528" y="54850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E7222-8042-4270-8894-1C7213A6938A}"/>
              </a:ext>
            </a:extLst>
          </p:cNvPr>
          <p:cNvCxnSpPr>
            <a:cxnSpLocks/>
          </p:cNvCxnSpPr>
          <p:nvPr/>
        </p:nvCxnSpPr>
        <p:spPr>
          <a:xfrm>
            <a:off x="1523497" y="1811714"/>
            <a:ext cx="115212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F40DA6-34F1-46D8-98FC-63E5354FDA54}"/>
              </a:ext>
            </a:extLst>
          </p:cNvPr>
          <p:cNvCxnSpPr>
            <a:cxnSpLocks/>
          </p:cNvCxnSpPr>
          <p:nvPr/>
        </p:nvCxnSpPr>
        <p:spPr>
          <a:xfrm>
            <a:off x="2675625" y="1798834"/>
            <a:ext cx="0" cy="221330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0CFAEF-CC58-461B-8833-B42FC3464225}"/>
              </a:ext>
            </a:extLst>
          </p:cNvPr>
          <p:cNvCxnSpPr>
            <a:cxnSpLocks/>
          </p:cNvCxnSpPr>
          <p:nvPr/>
        </p:nvCxnSpPr>
        <p:spPr>
          <a:xfrm flipV="1">
            <a:off x="1187450" y="7268505"/>
            <a:ext cx="1180876" cy="22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0BC883-B0B1-40C5-9CD7-5270530C782E}"/>
              </a:ext>
            </a:extLst>
          </p:cNvPr>
          <p:cNvCxnSpPr>
            <a:cxnSpLocks/>
          </p:cNvCxnSpPr>
          <p:nvPr/>
        </p:nvCxnSpPr>
        <p:spPr>
          <a:xfrm>
            <a:off x="686768" y="1790562"/>
            <a:ext cx="40810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DA29DB-8842-4F9E-A688-B213254ED589}"/>
              </a:ext>
            </a:extLst>
          </p:cNvPr>
          <p:cNvCxnSpPr>
            <a:cxnSpLocks/>
          </p:cNvCxnSpPr>
          <p:nvPr/>
        </p:nvCxnSpPr>
        <p:spPr>
          <a:xfrm>
            <a:off x="5417446" y="4108594"/>
            <a:ext cx="35711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E73175-A914-4E00-8028-077AA02CB17C}"/>
              </a:ext>
            </a:extLst>
          </p:cNvPr>
          <p:cNvCxnSpPr>
            <a:cxnSpLocks/>
          </p:cNvCxnSpPr>
          <p:nvPr/>
        </p:nvCxnSpPr>
        <p:spPr>
          <a:xfrm>
            <a:off x="-2702308" y="6531869"/>
            <a:ext cx="11619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1F7852-2D38-4EB9-BBB0-F247A223544F}"/>
              </a:ext>
            </a:extLst>
          </p:cNvPr>
          <p:cNvCxnSpPr>
            <a:cxnSpLocks/>
          </p:cNvCxnSpPr>
          <p:nvPr/>
        </p:nvCxnSpPr>
        <p:spPr>
          <a:xfrm flipV="1">
            <a:off x="1083759" y="3676720"/>
            <a:ext cx="0" cy="48463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70F8B5-3B8C-4004-8B8F-A9B20CD1A7CB}"/>
              </a:ext>
            </a:extLst>
          </p:cNvPr>
          <p:cNvCxnSpPr>
            <a:cxnSpLocks/>
          </p:cNvCxnSpPr>
          <p:nvPr/>
        </p:nvCxnSpPr>
        <p:spPr>
          <a:xfrm>
            <a:off x="1523497" y="1798834"/>
            <a:ext cx="0" cy="3515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4AF746-7658-49F8-85BD-BBCC5D09B729}"/>
              </a:ext>
            </a:extLst>
          </p:cNvPr>
          <p:cNvCxnSpPr>
            <a:cxnSpLocks/>
          </p:cNvCxnSpPr>
          <p:nvPr/>
        </p:nvCxnSpPr>
        <p:spPr>
          <a:xfrm>
            <a:off x="2657901" y="4012143"/>
            <a:ext cx="44038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A03A76-417E-4492-A08E-B9123495F0F8}"/>
              </a:ext>
            </a:extLst>
          </p:cNvPr>
          <p:cNvCxnSpPr>
            <a:cxnSpLocks/>
          </p:cNvCxnSpPr>
          <p:nvPr/>
        </p:nvCxnSpPr>
        <p:spPr>
          <a:xfrm>
            <a:off x="-3515600" y="209750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851C77-EBC0-41A1-86A9-04EABCD09FAE}"/>
              </a:ext>
            </a:extLst>
          </p:cNvPr>
          <p:cNvCxnSpPr>
            <a:cxnSpLocks/>
          </p:cNvCxnSpPr>
          <p:nvPr/>
        </p:nvCxnSpPr>
        <p:spPr>
          <a:xfrm>
            <a:off x="-3266711" y="2241524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BB1572-1FFC-4462-8C1E-5D1798B344EE}"/>
              </a:ext>
            </a:extLst>
          </p:cNvPr>
          <p:cNvCxnSpPr>
            <a:cxnSpLocks/>
          </p:cNvCxnSpPr>
          <p:nvPr/>
        </p:nvCxnSpPr>
        <p:spPr>
          <a:xfrm>
            <a:off x="-3067455" y="2404869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44F628-4FE4-4D2F-B533-0DAFAE1C66BE}"/>
              </a:ext>
            </a:extLst>
          </p:cNvPr>
          <p:cNvCxnSpPr>
            <a:cxnSpLocks/>
          </p:cNvCxnSpPr>
          <p:nvPr/>
        </p:nvCxnSpPr>
        <p:spPr>
          <a:xfrm flipH="1">
            <a:off x="-3213976" y="28895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6B625B-71CE-463D-BAD1-A47E8F79DA24}"/>
              </a:ext>
            </a:extLst>
          </p:cNvPr>
          <p:cNvSpPr txBox="1"/>
          <p:nvPr/>
        </p:nvSpPr>
        <p:spPr>
          <a:xfrm>
            <a:off x="1783995" y="273538"/>
            <a:ext cx="33232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ASW-27B N227BB</a:t>
            </a:r>
          </a:p>
          <a:p>
            <a:pPr algn="ctr"/>
            <a:r>
              <a:rPr lang="en-US" sz="1600" dirty="0"/>
              <a:t>Navigation Avionics - Functional Block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C6140B-F2D0-4E3E-BBE6-11BDBBA2FD77}"/>
              </a:ext>
            </a:extLst>
          </p:cNvPr>
          <p:cNvSpPr txBox="1"/>
          <p:nvPr/>
        </p:nvSpPr>
        <p:spPr>
          <a:xfrm>
            <a:off x="874406" y="4091872"/>
            <a:ext cx="4187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OAT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A7D2F3-E2FC-4A06-93B1-86D743FFC092}"/>
              </a:ext>
            </a:extLst>
          </p:cNvPr>
          <p:cNvSpPr txBox="1"/>
          <p:nvPr/>
        </p:nvSpPr>
        <p:spPr>
          <a:xfrm>
            <a:off x="153503" y="1634156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490FFD-1782-46F5-A2DD-36F18D3813A6}"/>
              </a:ext>
            </a:extLst>
          </p:cNvPr>
          <p:cNvCxnSpPr/>
          <p:nvPr/>
        </p:nvCxnSpPr>
        <p:spPr>
          <a:xfrm>
            <a:off x="-1540382" y="1036633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DA9B79-DFA3-4942-A960-C3C04EB51270}"/>
              </a:ext>
            </a:extLst>
          </p:cNvPr>
          <p:cNvCxnSpPr>
            <a:cxnSpLocks/>
          </p:cNvCxnSpPr>
          <p:nvPr/>
        </p:nvCxnSpPr>
        <p:spPr>
          <a:xfrm flipV="1">
            <a:off x="1052736" y="6785566"/>
            <a:ext cx="0" cy="59474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537F36-0978-4BB5-819E-FA0E4E516C66}"/>
              </a:ext>
            </a:extLst>
          </p:cNvPr>
          <p:cNvCxnSpPr>
            <a:cxnSpLocks/>
          </p:cNvCxnSpPr>
          <p:nvPr/>
        </p:nvCxnSpPr>
        <p:spPr>
          <a:xfrm>
            <a:off x="1726504" y="5673150"/>
            <a:ext cx="1" cy="6877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D74FCA-688B-405B-96CA-AD28B95CA5EA}"/>
              </a:ext>
            </a:extLst>
          </p:cNvPr>
          <p:cNvCxnSpPr>
            <a:cxnSpLocks/>
          </p:cNvCxnSpPr>
          <p:nvPr/>
        </p:nvCxnSpPr>
        <p:spPr>
          <a:xfrm>
            <a:off x="6306760" y="3005643"/>
            <a:ext cx="0" cy="34115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51789BF-A721-4A66-A53B-1D52919FE3FE}"/>
              </a:ext>
            </a:extLst>
          </p:cNvPr>
          <p:cNvCxnSpPr>
            <a:cxnSpLocks/>
          </p:cNvCxnSpPr>
          <p:nvPr/>
        </p:nvCxnSpPr>
        <p:spPr>
          <a:xfrm flipH="1">
            <a:off x="4111769" y="3661300"/>
            <a:ext cx="204313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605ED3A-314C-4CFB-9C31-05541B0A1295}"/>
              </a:ext>
            </a:extLst>
          </p:cNvPr>
          <p:cNvCxnSpPr>
            <a:cxnSpLocks/>
          </p:cNvCxnSpPr>
          <p:nvPr/>
        </p:nvCxnSpPr>
        <p:spPr>
          <a:xfrm>
            <a:off x="4818344" y="5828057"/>
            <a:ext cx="59910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3CA1A7-26E4-44F6-8577-46D96E0F529B}"/>
              </a:ext>
            </a:extLst>
          </p:cNvPr>
          <p:cNvCxnSpPr>
            <a:cxnSpLocks/>
          </p:cNvCxnSpPr>
          <p:nvPr/>
        </p:nvCxnSpPr>
        <p:spPr>
          <a:xfrm>
            <a:off x="-2904783" y="42287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8A6330-E1A4-4E88-A3D9-D609223D29A8}"/>
              </a:ext>
            </a:extLst>
          </p:cNvPr>
          <p:cNvCxnSpPr>
            <a:cxnSpLocks/>
          </p:cNvCxnSpPr>
          <p:nvPr/>
        </p:nvCxnSpPr>
        <p:spPr>
          <a:xfrm>
            <a:off x="4932060" y="6972543"/>
            <a:ext cx="4751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5311F8E-6E69-4595-940B-A5ADFA865F90}"/>
              </a:ext>
            </a:extLst>
          </p:cNvPr>
          <p:cNvSpPr txBox="1"/>
          <p:nvPr/>
        </p:nvSpPr>
        <p:spPr>
          <a:xfrm>
            <a:off x="838757" y="1380618"/>
            <a:ext cx="114640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Cambridge 302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FFC18C-13A2-44CD-A4E5-FA88CC980F3D}"/>
              </a:ext>
            </a:extLst>
          </p:cNvPr>
          <p:cNvSpPr txBox="1"/>
          <p:nvPr/>
        </p:nvSpPr>
        <p:spPr>
          <a:xfrm>
            <a:off x="2770546" y="1379510"/>
            <a:ext cx="193655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ClearNav Display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C1191C-5B94-41FC-9E33-A6C52763BA81}"/>
              </a:ext>
            </a:extLst>
          </p:cNvPr>
          <p:cNvSpPr txBox="1"/>
          <p:nvPr/>
        </p:nvSpPr>
        <p:spPr>
          <a:xfrm>
            <a:off x="5450566" y="6529069"/>
            <a:ext cx="11278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ClearNav Vario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729768-D43C-476D-8269-BF8D1CF8F636}"/>
              </a:ext>
            </a:extLst>
          </p:cNvPr>
          <p:cNvCxnSpPr>
            <a:cxnSpLocks/>
          </p:cNvCxnSpPr>
          <p:nvPr/>
        </p:nvCxnSpPr>
        <p:spPr>
          <a:xfrm flipH="1">
            <a:off x="-3061576" y="30419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C3DD1A-7F26-460F-B4FB-57982D57E83C}"/>
              </a:ext>
            </a:extLst>
          </p:cNvPr>
          <p:cNvCxnSpPr>
            <a:cxnSpLocks/>
          </p:cNvCxnSpPr>
          <p:nvPr/>
        </p:nvCxnSpPr>
        <p:spPr>
          <a:xfrm flipH="1">
            <a:off x="-2909176" y="31943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95CEE4-5F58-499F-B65D-68E1D8621CB0}"/>
              </a:ext>
            </a:extLst>
          </p:cNvPr>
          <p:cNvCxnSpPr>
            <a:cxnSpLocks/>
          </p:cNvCxnSpPr>
          <p:nvPr/>
        </p:nvCxnSpPr>
        <p:spPr>
          <a:xfrm flipH="1">
            <a:off x="-2756776" y="33467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E4546-74FF-43CA-9087-571155224C41}"/>
              </a:ext>
            </a:extLst>
          </p:cNvPr>
          <p:cNvCxnSpPr>
            <a:cxnSpLocks/>
          </p:cNvCxnSpPr>
          <p:nvPr/>
        </p:nvCxnSpPr>
        <p:spPr>
          <a:xfrm flipH="1">
            <a:off x="-2604376" y="34991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58C55EA-5DD3-4B01-B82E-0368ECEC6DB9}"/>
              </a:ext>
            </a:extLst>
          </p:cNvPr>
          <p:cNvCxnSpPr>
            <a:cxnSpLocks/>
          </p:cNvCxnSpPr>
          <p:nvPr/>
        </p:nvCxnSpPr>
        <p:spPr>
          <a:xfrm flipV="1">
            <a:off x="1691238" y="6854097"/>
            <a:ext cx="0" cy="3739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687FC97-20DE-4A46-B273-ABF8216EBDD6}"/>
              </a:ext>
            </a:extLst>
          </p:cNvPr>
          <p:cNvCxnSpPr>
            <a:cxnSpLocks/>
          </p:cNvCxnSpPr>
          <p:nvPr/>
        </p:nvCxnSpPr>
        <p:spPr>
          <a:xfrm flipV="1">
            <a:off x="-2262241" y="332882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22D8E8E-1E7D-46A3-8EB6-5636495F818E}"/>
              </a:ext>
            </a:extLst>
          </p:cNvPr>
          <p:cNvCxnSpPr>
            <a:cxnSpLocks/>
          </p:cNvCxnSpPr>
          <p:nvPr/>
        </p:nvCxnSpPr>
        <p:spPr>
          <a:xfrm flipV="1">
            <a:off x="-2454069" y="123339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965A215-AD3B-437E-BAEE-0DE14FFD22F9}"/>
              </a:ext>
            </a:extLst>
          </p:cNvPr>
          <p:cNvCxnSpPr>
            <a:cxnSpLocks/>
          </p:cNvCxnSpPr>
          <p:nvPr/>
        </p:nvCxnSpPr>
        <p:spPr>
          <a:xfrm flipV="1">
            <a:off x="-2645897" y="-86204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747A22-C67D-48DE-A976-45E4C1B982C8}"/>
              </a:ext>
            </a:extLst>
          </p:cNvPr>
          <p:cNvCxnSpPr>
            <a:cxnSpLocks/>
          </p:cNvCxnSpPr>
          <p:nvPr/>
        </p:nvCxnSpPr>
        <p:spPr>
          <a:xfrm flipV="1">
            <a:off x="-1869513" y="4526825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3270CE-AAFC-41B1-9E1F-A2B0E1FC07A4}"/>
              </a:ext>
            </a:extLst>
          </p:cNvPr>
          <p:cNvCxnSpPr>
            <a:cxnSpLocks/>
          </p:cNvCxnSpPr>
          <p:nvPr/>
        </p:nvCxnSpPr>
        <p:spPr>
          <a:xfrm flipV="1">
            <a:off x="-1707607" y="4711384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144685-7F11-4483-AEF7-FB69412DE352}"/>
              </a:ext>
            </a:extLst>
          </p:cNvPr>
          <p:cNvCxnSpPr>
            <a:cxnSpLocks/>
          </p:cNvCxnSpPr>
          <p:nvPr/>
        </p:nvCxnSpPr>
        <p:spPr>
          <a:xfrm flipV="1">
            <a:off x="-1545701" y="4895943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42A1272-240D-4C19-9038-3ED87D00F0DF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606698" y="6901925"/>
            <a:ext cx="6218" cy="85993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B98C4FA-7832-4039-A517-FC9B97133CBA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3376297" y="6545401"/>
            <a:ext cx="866260" cy="102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7872AA8-F576-4CE3-BBE0-36128CB539AA}"/>
              </a:ext>
            </a:extLst>
          </p:cNvPr>
          <p:cNvCxnSpPr>
            <a:cxnSpLocks/>
          </p:cNvCxnSpPr>
          <p:nvPr/>
        </p:nvCxnSpPr>
        <p:spPr>
          <a:xfrm flipH="1">
            <a:off x="4302433" y="2056720"/>
            <a:ext cx="5056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BBA913A-8AAF-439F-8825-18241BEEF914}"/>
              </a:ext>
            </a:extLst>
          </p:cNvPr>
          <p:cNvGrpSpPr/>
          <p:nvPr/>
        </p:nvGrpSpPr>
        <p:grpSpPr>
          <a:xfrm>
            <a:off x="4709952" y="1755897"/>
            <a:ext cx="771836" cy="934813"/>
            <a:chOff x="4805345" y="1149097"/>
            <a:chExt cx="771836" cy="934813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615BD7AB-E215-4D5F-AB9F-59FA1E62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FC529F0-5823-491E-93A5-454A126896C4}"/>
                </a:ext>
              </a:extLst>
            </p:cNvPr>
            <p:cNvSpPr txBox="1"/>
            <p:nvPr/>
          </p:nvSpPr>
          <p:spPr>
            <a:xfrm>
              <a:off x="4855038" y="1683800"/>
              <a:ext cx="628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GPS</a:t>
              </a:r>
            </a:p>
            <a:p>
              <a:pPr algn="ctr"/>
              <a:r>
                <a:rPr lang="en-US" sz="1000" dirty="0"/>
                <a:t>Antenna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BAED1EB9-3537-4E54-B7B8-C31E79AB9F03}"/>
              </a:ext>
            </a:extLst>
          </p:cNvPr>
          <p:cNvGrpSpPr/>
          <p:nvPr/>
        </p:nvGrpSpPr>
        <p:grpSpPr>
          <a:xfrm>
            <a:off x="5921544" y="1028941"/>
            <a:ext cx="998431" cy="471862"/>
            <a:chOff x="5725592" y="428580"/>
            <a:chExt cx="998431" cy="47186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EBF261F-E220-43AD-B2CF-D181BEBF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5592" y="428580"/>
              <a:ext cx="466725" cy="409575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A054737-D312-440F-9519-2A6EC4BBE3A0}"/>
                </a:ext>
              </a:extLst>
            </p:cNvPr>
            <p:cNvSpPr txBox="1"/>
            <p:nvPr/>
          </p:nvSpPr>
          <p:spPr>
            <a:xfrm>
              <a:off x="6040823" y="438777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External </a:t>
              </a:r>
            </a:p>
            <a:p>
              <a:pPr algn="ctr"/>
              <a:r>
                <a:rPr lang="en-US" sz="800" dirty="0"/>
                <a:t>Speaker</a:t>
              </a:r>
            </a:p>
            <a:p>
              <a:pPr algn="ctr"/>
              <a:r>
                <a:rPr lang="en-US" sz="800" dirty="0"/>
                <a:t>(Pilot’s Left)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292EF602-61C2-4E7A-BA12-6F93BE78C4F8}"/>
              </a:ext>
            </a:extLst>
          </p:cNvPr>
          <p:cNvSpPr txBox="1"/>
          <p:nvPr/>
        </p:nvSpPr>
        <p:spPr>
          <a:xfrm>
            <a:off x="769377" y="4772968"/>
            <a:ext cx="96520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FLARM Core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054597B-0D18-4F11-8962-3383FE721C48}"/>
              </a:ext>
            </a:extLst>
          </p:cNvPr>
          <p:cNvCxnSpPr>
            <a:cxnSpLocks/>
          </p:cNvCxnSpPr>
          <p:nvPr/>
        </p:nvCxnSpPr>
        <p:spPr>
          <a:xfrm flipH="1">
            <a:off x="4529535" y="6181183"/>
            <a:ext cx="1203721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945ABC86-350D-4872-8CD5-D8328DA11141}"/>
              </a:ext>
            </a:extLst>
          </p:cNvPr>
          <p:cNvSpPr txBox="1"/>
          <p:nvPr/>
        </p:nvSpPr>
        <p:spPr>
          <a:xfrm>
            <a:off x="5311078" y="5977759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Power</a:t>
            </a:r>
          </a:p>
          <a:p>
            <a:pPr algn="ctr"/>
            <a:r>
              <a:rPr lang="en-US" sz="800" dirty="0"/>
              <a:t>Speaker</a:t>
            </a:r>
          </a:p>
          <a:p>
            <a:pPr algn="ctr"/>
            <a:r>
              <a:rPr lang="en-US" sz="800" dirty="0"/>
              <a:t>Cruise/Climb (C/C) Switch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41EEB08-0F66-41D1-B67F-8CCD2A2F977E}"/>
              </a:ext>
            </a:extLst>
          </p:cNvPr>
          <p:cNvSpPr txBox="1"/>
          <p:nvPr/>
        </p:nvSpPr>
        <p:spPr>
          <a:xfrm>
            <a:off x="4999602" y="6768052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CAN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990B90-9B8D-4B46-AFF6-13CAAA4D6591}"/>
              </a:ext>
            </a:extLst>
          </p:cNvPr>
          <p:cNvGrpSpPr/>
          <p:nvPr/>
        </p:nvGrpSpPr>
        <p:grpSpPr>
          <a:xfrm>
            <a:off x="2604461" y="6268071"/>
            <a:ext cx="771836" cy="934813"/>
            <a:chOff x="4805345" y="1149097"/>
            <a:chExt cx="771836" cy="934813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120F2FF-F693-40EB-893F-CE8B4DE7B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48D659D-31C0-46B0-B9C1-B38355675E4D}"/>
                </a:ext>
              </a:extLst>
            </p:cNvPr>
            <p:cNvSpPr txBox="1"/>
            <p:nvPr/>
          </p:nvSpPr>
          <p:spPr>
            <a:xfrm>
              <a:off x="4855038" y="1683800"/>
              <a:ext cx="628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GPS</a:t>
              </a:r>
            </a:p>
            <a:p>
              <a:pPr algn="ctr"/>
              <a:r>
                <a:rPr lang="en-US" sz="1000" dirty="0"/>
                <a:t>Antenna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7410DB72-5827-4CD0-A9D8-1F9CD972E56D}"/>
              </a:ext>
            </a:extLst>
          </p:cNvPr>
          <p:cNvSpPr txBox="1"/>
          <p:nvPr/>
        </p:nvSpPr>
        <p:spPr>
          <a:xfrm rot="16200000">
            <a:off x="916133" y="7457753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1D52612-B0AD-4093-8E59-108C1FA133D6}"/>
              </a:ext>
            </a:extLst>
          </p:cNvPr>
          <p:cNvCxnSpPr>
            <a:cxnSpLocks/>
          </p:cNvCxnSpPr>
          <p:nvPr/>
        </p:nvCxnSpPr>
        <p:spPr>
          <a:xfrm>
            <a:off x="2348880" y="4411565"/>
            <a:ext cx="76146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2183C8-9BB3-46AF-BFD1-D16B14FC46AD}"/>
              </a:ext>
            </a:extLst>
          </p:cNvPr>
          <p:cNvGrpSpPr/>
          <p:nvPr/>
        </p:nvGrpSpPr>
        <p:grpSpPr>
          <a:xfrm>
            <a:off x="223536" y="5046829"/>
            <a:ext cx="610846" cy="1318739"/>
            <a:chOff x="276098" y="3860222"/>
            <a:chExt cx="610846" cy="131873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FC4815D-D00B-4CFF-870D-85FBC11EA32F}"/>
                </a:ext>
              </a:extLst>
            </p:cNvPr>
            <p:cNvGrpSpPr/>
            <p:nvPr/>
          </p:nvGrpSpPr>
          <p:grpSpPr>
            <a:xfrm>
              <a:off x="276098" y="4468547"/>
              <a:ext cx="495425" cy="710414"/>
              <a:chOff x="269279" y="4519741"/>
              <a:chExt cx="495425" cy="7104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F77953-74E4-4ADB-BA2C-9A0986E06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79" y="4537860"/>
                <a:ext cx="49542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545514A-326A-4254-B738-5961F815C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704" y="4519741"/>
                <a:ext cx="0" cy="71041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94A79DF-5A37-49A0-953B-E1F88DCB50BF}"/>
                </a:ext>
              </a:extLst>
            </p:cNvPr>
            <p:cNvSpPr txBox="1"/>
            <p:nvPr/>
          </p:nvSpPr>
          <p:spPr>
            <a:xfrm>
              <a:off x="327175" y="3860222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FLARM A</a:t>
              </a:r>
            </a:p>
            <a:p>
              <a:pPr algn="ctr"/>
              <a:r>
                <a:rPr lang="en-US" sz="800" dirty="0"/>
                <a:t>Antenna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483246A-6C61-46F1-9C02-3F85265E047B}"/>
              </a:ext>
            </a:extLst>
          </p:cNvPr>
          <p:cNvGrpSpPr/>
          <p:nvPr/>
        </p:nvGrpSpPr>
        <p:grpSpPr>
          <a:xfrm>
            <a:off x="960656" y="5061772"/>
            <a:ext cx="542136" cy="1297957"/>
            <a:chOff x="1013218" y="3875165"/>
            <a:chExt cx="542136" cy="1297957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9C9A1CF-FA70-42D5-89B8-CE9666B1171A}"/>
                </a:ext>
              </a:extLst>
            </p:cNvPr>
            <p:cNvGrpSpPr/>
            <p:nvPr/>
          </p:nvGrpSpPr>
          <p:grpSpPr>
            <a:xfrm>
              <a:off x="1234318" y="4158288"/>
              <a:ext cx="227629" cy="1014834"/>
              <a:chOff x="537075" y="4216566"/>
              <a:chExt cx="227629" cy="1014834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F30FB3E-12CC-4651-8DE8-B1648869E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882" y="4537860"/>
                <a:ext cx="225822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0B59BDD-8D65-43E9-B33D-CF1929244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372" y="4519801"/>
                <a:ext cx="5989" cy="71159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961A093A-5053-45F3-984B-748704948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537075" y="4216566"/>
                <a:ext cx="116074" cy="620518"/>
              </a:xfrm>
              <a:prstGeom prst="rect">
                <a:avLst/>
              </a:prstGeom>
            </p:spPr>
          </p:pic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4BF6CCC-9C44-4724-8ABE-8B76C66E41C9}"/>
                </a:ext>
              </a:extLst>
            </p:cNvPr>
            <p:cNvSpPr txBox="1"/>
            <p:nvPr/>
          </p:nvSpPr>
          <p:spPr>
            <a:xfrm>
              <a:off x="1013218" y="3875165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ADS-B</a:t>
              </a:r>
            </a:p>
            <a:p>
              <a:pPr algn="ctr"/>
              <a:r>
                <a:rPr lang="en-US" sz="800" dirty="0"/>
                <a:t>Antenna</a:t>
              </a:r>
            </a:p>
          </p:txBody>
        </p: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1041779-827B-48B6-8D0A-DE1F2DDE1240}"/>
              </a:ext>
            </a:extLst>
          </p:cNvPr>
          <p:cNvCxnSpPr/>
          <p:nvPr/>
        </p:nvCxnSpPr>
        <p:spPr>
          <a:xfrm>
            <a:off x="-1171128" y="56374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4CE5628-5511-419F-80A8-071D1B5B2969}"/>
              </a:ext>
            </a:extLst>
          </p:cNvPr>
          <p:cNvCxnSpPr/>
          <p:nvPr/>
        </p:nvCxnSpPr>
        <p:spPr>
          <a:xfrm>
            <a:off x="-459432" y="5795205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093A6F3-71B2-4E6F-BC96-DF83A919C99F}"/>
              </a:ext>
            </a:extLst>
          </p:cNvPr>
          <p:cNvCxnSpPr>
            <a:cxnSpLocks/>
          </p:cNvCxnSpPr>
          <p:nvPr/>
        </p:nvCxnSpPr>
        <p:spPr>
          <a:xfrm>
            <a:off x="1080806" y="1790562"/>
            <a:ext cx="0" cy="2636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C2DCAA32-CC5D-44F1-A2E0-C0F19CA2D70F}"/>
              </a:ext>
            </a:extLst>
          </p:cNvPr>
          <p:cNvCxnSpPr>
            <a:cxnSpLocks/>
          </p:cNvCxnSpPr>
          <p:nvPr/>
        </p:nvCxnSpPr>
        <p:spPr>
          <a:xfrm flipH="1">
            <a:off x="4459878" y="4097669"/>
            <a:ext cx="53972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935E75EA-8BE1-4045-8057-208E849F557A}"/>
              </a:ext>
            </a:extLst>
          </p:cNvPr>
          <p:cNvSpPr txBox="1"/>
          <p:nvPr/>
        </p:nvSpPr>
        <p:spPr>
          <a:xfrm>
            <a:off x="5007871" y="4147091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66B3C-E28C-436A-B56A-EF6546AFFAED}"/>
              </a:ext>
            </a:extLst>
          </p:cNvPr>
          <p:cNvCxnSpPr>
            <a:cxnSpLocks/>
          </p:cNvCxnSpPr>
          <p:nvPr/>
        </p:nvCxnSpPr>
        <p:spPr>
          <a:xfrm flipV="1">
            <a:off x="633427" y="3734336"/>
            <a:ext cx="0" cy="41898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235A531-0FC5-4154-8848-59AC24CBA664}"/>
              </a:ext>
            </a:extLst>
          </p:cNvPr>
          <p:cNvCxnSpPr>
            <a:cxnSpLocks/>
          </p:cNvCxnSpPr>
          <p:nvPr/>
        </p:nvCxnSpPr>
        <p:spPr>
          <a:xfrm flipV="1">
            <a:off x="1202658" y="6785566"/>
            <a:ext cx="0" cy="48293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383A598-92E0-41D1-89BD-34B2B2BE388E}"/>
              </a:ext>
            </a:extLst>
          </p:cNvPr>
          <p:cNvGrpSpPr/>
          <p:nvPr/>
        </p:nvGrpSpPr>
        <p:grpSpPr>
          <a:xfrm>
            <a:off x="880667" y="7375452"/>
            <a:ext cx="214313" cy="409576"/>
            <a:chOff x="2208768" y="6637663"/>
            <a:chExt cx="214313" cy="409576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3C453D6-2EE3-4FC3-B9F9-C4914770999F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C4E97D6-B3F8-4705-93B1-82160BABB548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104C33F-C622-4AAF-8D25-428D2506D6AA}"/>
                </a:ext>
              </a:extLst>
            </p:cNvPr>
            <p:cNvCxnSpPr>
              <a:stCxn id="129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7FB5B7F-2851-4DBB-9CA8-448E1635D9C0}"/>
              </a:ext>
            </a:extLst>
          </p:cNvPr>
          <p:cNvCxnSpPr>
            <a:cxnSpLocks/>
          </p:cNvCxnSpPr>
          <p:nvPr/>
        </p:nvCxnSpPr>
        <p:spPr>
          <a:xfrm flipV="1">
            <a:off x="1047354" y="7795732"/>
            <a:ext cx="0" cy="2516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FA542EE-48C2-4770-BD03-7C09D4DF1E82}"/>
              </a:ext>
            </a:extLst>
          </p:cNvPr>
          <p:cNvGrpSpPr/>
          <p:nvPr/>
        </p:nvGrpSpPr>
        <p:grpSpPr>
          <a:xfrm rot="16200000" flipH="1">
            <a:off x="5105502" y="3839512"/>
            <a:ext cx="214313" cy="409576"/>
            <a:chOff x="2208768" y="6637663"/>
            <a:chExt cx="214313" cy="40957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04833-A155-4ED7-AF75-861A40DFDEAF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9F85938-C2C6-4200-BE6E-5E43408407EA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BD1489B9-CFD9-4527-9407-AF7D84511503}"/>
                </a:ext>
              </a:extLst>
            </p:cNvPr>
            <p:cNvCxnSpPr>
              <a:stCxn id="137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Image result for clearnav flarmview">
            <a:extLst>
              <a:ext uri="{FF2B5EF4-FFF2-40B4-BE49-F238E27FC236}">
                <a16:creationId xmlns:a16="http://schemas.microsoft.com/office/drawing/2014/main" id="{35EA3D9C-4721-4DB5-81E4-F48805A5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215" y="7202884"/>
            <a:ext cx="1297775" cy="12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C89B8CF-4CEF-4410-AF88-59C44B2E1612}"/>
              </a:ext>
            </a:extLst>
          </p:cNvPr>
          <p:cNvSpPr txBox="1"/>
          <p:nvPr/>
        </p:nvSpPr>
        <p:spPr>
          <a:xfrm>
            <a:off x="2154690" y="8534763"/>
            <a:ext cx="899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LXNav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TrafficView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456D351-C078-4AEB-9B36-DA06B57CF539}"/>
              </a:ext>
            </a:extLst>
          </p:cNvPr>
          <p:cNvGrpSpPr/>
          <p:nvPr/>
        </p:nvGrpSpPr>
        <p:grpSpPr>
          <a:xfrm>
            <a:off x="-43720" y="3676720"/>
            <a:ext cx="922779" cy="873876"/>
            <a:chOff x="4654402" y="829881"/>
            <a:chExt cx="922779" cy="873876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489BAE15-5DD8-4AB7-8802-72232ACC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530D96D4-7E95-4F7B-867F-B37B437E52B5}"/>
                </a:ext>
              </a:extLst>
            </p:cNvPr>
            <p:cNvSpPr txBox="1"/>
            <p:nvPr/>
          </p:nvSpPr>
          <p:spPr>
            <a:xfrm>
              <a:off x="4654402" y="829881"/>
              <a:ext cx="628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GPS</a:t>
              </a:r>
            </a:p>
            <a:p>
              <a:pPr algn="ctr"/>
              <a:r>
                <a:rPr lang="en-US" sz="1000" dirty="0"/>
                <a:t>Antenna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D4E141F-AF68-4DA1-BAE2-3B5B19E0224D}"/>
              </a:ext>
            </a:extLst>
          </p:cNvPr>
          <p:cNvGrpSpPr/>
          <p:nvPr/>
        </p:nvGrpSpPr>
        <p:grpSpPr>
          <a:xfrm>
            <a:off x="1479096" y="5100628"/>
            <a:ext cx="771836" cy="726460"/>
            <a:chOff x="4811506" y="977315"/>
            <a:chExt cx="771836" cy="72646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3B876A3B-9FE9-455D-AA6A-F52E5E84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11506" y="1149115"/>
              <a:ext cx="771836" cy="554660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529D822-A849-414E-9383-0EEC92E174C3}"/>
                </a:ext>
              </a:extLst>
            </p:cNvPr>
            <p:cNvSpPr txBox="1"/>
            <p:nvPr/>
          </p:nvSpPr>
          <p:spPr>
            <a:xfrm>
              <a:off x="4823092" y="977315"/>
              <a:ext cx="728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GPS Antenna</a:t>
              </a: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3EF9CB-7F33-4A49-8C4F-21A4B1B6A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79732"/>
              </p:ext>
            </p:extLst>
          </p:nvPr>
        </p:nvGraphicFramePr>
        <p:xfrm>
          <a:off x="154455" y="4736371"/>
          <a:ext cx="138163" cy="1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14" imgW="330120" imgH="2856960" progId="">
                  <p:embed/>
                </p:oleObj>
              </mc:Choice>
              <mc:Fallback>
                <p:oleObj r:id="rId14" imgW="330120" imgH="285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4455" y="4736371"/>
                        <a:ext cx="138163" cy="119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http://cumulus-soaring.com/lxnav/TrafficView57-9.png">
            <a:extLst>
              <a:ext uri="{FF2B5EF4-FFF2-40B4-BE49-F238E27FC236}">
                <a16:creationId xmlns:a16="http://schemas.microsoft.com/office/drawing/2014/main" id="{C1F97AC0-2158-4DD0-A59A-6765A2F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49" y="7736444"/>
            <a:ext cx="731130" cy="7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6AE39E5-702D-40F5-9C49-5A50A524C179}"/>
              </a:ext>
            </a:extLst>
          </p:cNvPr>
          <p:cNvSpPr txBox="1"/>
          <p:nvPr/>
        </p:nvSpPr>
        <p:spPr>
          <a:xfrm>
            <a:off x="3500669" y="8090359"/>
            <a:ext cx="14355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ClearNav Vario ADC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377608-E26B-4256-9489-2FD6D3ACFEC2}"/>
              </a:ext>
            </a:extLst>
          </p:cNvPr>
          <p:cNvGrpSpPr/>
          <p:nvPr/>
        </p:nvGrpSpPr>
        <p:grpSpPr>
          <a:xfrm>
            <a:off x="5882701" y="1705175"/>
            <a:ext cx="982538" cy="2702059"/>
            <a:chOff x="5318256" y="858382"/>
            <a:chExt cx="1112773" cy="306021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0A7A04C-388A-4D02-824C-382D3EF1AF9C}"/>
                </a:ext>
              </a:extLst>
            </p:cNvPr>
            <p:cNvGrpSpPr/>
            <p:nvPr/>
          </p:nvGrpSpPr>
          <p:grpSpPr>
            <a:xfrm>
              <a:off x="5318256" y="1097241"/>
              <a:ext cx="1031126" cy="2298552"/>
              <a:chOff x="5138833" y="787130"/>
              <a:chExt cx="1031126" cy="229855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FFBB87B-32FA-4E11-8673-C34C1EA63B2C}"/>
                  </a:ext>
                </a:extLst>
              </p:cNvPr>
              <p:cNvGrpSpPr/>
              <p:nvPr/>
            </p:nvGrpSpPr>
            <p:grpSpPr>
              <a:xfrm>
                <a:off x="5138833" y="787130"/>
                <a:ext cx="1031126" cy="1286306"/>
                <a:chOff x="5105375" y="692100"/>
                <a:chExt cx="1588802" cy="1981994"/>
              </a:xfrm>
            </p:grpSpPr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 rot="10170166">
                  <a:off x="5105375" y="1862609"/>
                  <a:ext cx="1588802" cy="811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11" descr="controller.gif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5490804" y="692100"/>
                  <a:ext cx="1087785" cy="1405180"/>
                </a:xfrm>
                <a:prstGeom prst="rect">
                  <a:avLst/>
                </a:prstGeom>
              </p:spPr>
            </p:pic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316270" y="2366594"/>
                <a:ext cx="719088" cy="7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9A322DE-5DFD-4517-B708-B5A939A6E3D2}"/>
                </a:ext>
              </a:extLst>
            </p:cNvPr>
            <p:cNvSpPr txBox="1"/>
            <p:nvPr/>
          </p:nvSpPr>
          <p:spPr>
            <a:xfrm>
              <a:off x="5368610" y="858382"/>
              <a:ext cx="1062419" cy="287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CN Controller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F417401-9639-4B94-97A0-CDC78D8895A6}"/>
                </a:ext>
              </a:extLst>
            </p:cNvPr>
            <p:cNvSpPr txBox="1"/>
            <p:nvPr/>
          </p:nvSpPr>
          <p:spPr>
            <a:xfrm>
              <a:off x="5368699" y="3343454"/>
              <a:ext cx="1017033" cy="57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CN Panel Jack</a:t>
              </a:r>
            </a:p>
            <a:p>
              <a:pPr algn="ctr"/>
              <a:r>
                <a:rPr lang="en-US" sz="900" dirty="0"/>
                <a:t>On Instrument </a:t>
              </a:r>
            </a:p>
            <a:p>
              <a:pPr algn="ctr"/>
              <a:r>
                <a:rPr lang="en-US" sz="900" dirty="0"/>
                <a:t>Panel</a:t>
              </a: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E33E4DA-A4F1-4B49-8BFE-3B5003C0163D}"/>
              </a:ext>
            </a:extLst>
          </p:cNvPr>
          <p:cNvSpPr/>
          <p:nvPr/>
        </p:nvSpPr>
        <p:spPr>
          <a:xfrm>
            <a:off x="3468757" y="2782927"/>
            <a:ext cx="1272208" cy="3886229"/>
          </a:xfrm>
          <a:custGeom>
            <a:avLst/>
            <a:gdLst>
              <a:gd name="connsiteX0" fmla="*/ 0 w 1282148"/>
              <a:gd name="connsiteY0" fmla="*/ 0 h 4025348"/>
              <a:gd name="connsiteX1" fmla="*/ 477079 w 1282148"/>
              <a:gd name="connsiteY1" fmla="*/ 1331843 h 4025348"/>
              <a:gd name="connsiteX2" fmla="*/ 367748 w 1282148"/>
              <a:gd name="connsiteY2" fmla="*/ 2623930 h 4025348"/>
              <a:gd name="connsiteX3" fmla="*/ 864705 w 1282148"/>
              <a:gd name="connsiteY3" fmla="*/ 3419061 h 4025348"/>
              <a:gd name="connsiteX4" fmla="*/ 1282148 w 1282148"/>
              <a:gd name="connsiteY4" fmla="*/ 4025348 h 4025348"/>
              <a:gd name="connsiteX5" fmla="*/ 1282148 w 1282148"/>
              <a:gd name="connsiteY5" fmla="*/ 4025348 h 4025348"/>
              <a:gd name="connsiteX0" fmla="*/ 0 w 1282148"/>
              <a:gd name="connsiteY0" fmla="*/ 0 h 4025348"/>
              <a:gd name="connsiteX1" fmla="*/ 477079 w 1282148"/>
              <a:gd name="connsiteY1" fmla="*/ 1331843 h 4025348"/>
              <a:gd name="connsiteX2" fmla="*/ 367748 w 1282148"/>
              <a:gd name="connsiteY2" fmla="*/ 2623930 h 4025348"/>
              <a:gd name="connsiteX3" fmla="*/ 694420 w 1282148"/>
              <a:gd name="connsiteY3" fmla="*/ 3511715 h 4025348"/>
              <a:gd name="connsiteX4" fmla="*/ 1282148 w 1282148"/>
              <a:gd name="connsiteY4" fmla="*/ 4025348 h 4025348"/>
              <a:gd name="connsiteX5" fmla="*/ 1282148 w 1282148"/>
              <a:gd name="connsiteY5" fmla="*/ 4025348 h 4025348"/>
              <a:gd name="connsiteX0" fmla="*/ 0 w 1282148"/>
              <a:gd name="connsiteY0" fmla="*/ 0 h 4025348"/>
              <a:gd name="connsiteX1" fmla="*/ 627330 w 1282148"/>
              <a:gd name="connsiteY1" fmla="*/ 1290664 h 4025348"/>
              <a:gd name="connsiteX2" fmla="*/ 367748 w 1282148"/>
              <a:gd name="connsiteY2" fmla="*/ 2623930 h 4025348"/>
              <a:gd name="connsiteX3" fmla="*/ 694420 w 1282148"/>
              <a:gd name="connsiteY3" fmla="*/ 3511715 h 4025348"/>
              <a:gd name="connsiteX4" fmla="*/ 1282148 w 1282148"/>
              <a:gd name="connsiteY4" fmla="*/ 4025348 h 4025348"/>
              <a:gd name="connsiteX5" fmla="*/ 1282148 w 1282148"/>
              <a:gd name="connsiteY5" fmla="*/ 4025348 h 40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148" h="4025348">
                <a:moveTo>
                  <a:pt x="0" y="0"/>
                </a:moveTo>
                <a:cubicBezTo>
                  <a:pt x="207894" y="447260"/>
                  <a:pt x="566039" y="853342"/>
                  <a:pt x="627330" y="1290664"/>
                </a:cubicBezTo>
                <a:cubicBezTo>
                  <a:pt x="688621" y="1727986"/>
                  <a:pt x="356566" y="2253755"/>
                  <a:pt x="367748" y="2623930"/>
                </a:cubicBezTo>
                <a:cubicBezTo>
                  <a:pt x="378930" y="2994105"/>
                  <a:pt x="542020" y="3278145"/>
                  <a:pt x="694420" y="3511715"/>
                </a:cubicBezTo>
                <a:cubicBezTo>
                  <a:pt x="846820" y="3745285"/>
                  <a:pt x="1184193" y="3939743"/>
                  <a:pt x="1282148" y="4025348"/>
                </a:cubicBezTo>
                <a:lnTo>
                  <a:pt x="1282148" y="4025348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37B390-9E6A-47F2-A289-8158315BBAF4}"/>
              </a:ext>
            </a:extLst>
          </p:cNvPr>
          <p:cNvSpPr txBox="1"/>
          <p:nvPr/>
        </p:nvSpPr>
        <p:spPr>
          <a:xfrm>
            <a:off x="3792423" y="5108427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CAN Bus Cable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903F348-1E5E-40C9-ADCF-7B34CBB4CE9D}"/>
              </a:ext>
            </a:extLst>
          </p:cNvPr>
          <p:cNvCxnSpPr>
            <a:cxnSpLocks/>
            <a:stCxn id="1038" idx="3"/>
            <a:endCxn id="79" idx="1"/>
          </p:cNvCxnSpPr>
          <p:nvPr/>
        </p:nvCxnSpPr>
        <p:spPr>
          <a:xfrm flipV="1">
            <a:off x="4624007" y="1233729"/>
            <a:ext cx="1297537" cy="2145116"/>
          </a:xfrm>
          <a:prstGeom prst="bentConnector3">
            <a:avLst>
              <a:gd name="adj1" fmla="val 76427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2740FCF3-DA33-4A0A-BB84-488140E9824E}"/>
              </a:ext>
            </a:extLst>
          </p:cNvPr>
          <p:cNvCxnSpPr>
            <a:cxnSpLocks/>
            <a:endCxn id="1029" idx="1"/>
          </p:cNvCxnSpPr>
          <p:nvPr/>
        </p:nvCxnSpPr>
        <p:spPr>
          <a:xfrm rot="16200000" flipH="1">
            <a:off x="1584139" y="7424748"/>
            <a:ext cx="782209" cy="568011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21DEB80-AB68-4D6B-A314-DE86C0AD2C1F}"/>
              </a:ext>
            </a:extLst>
          </p:cNvPr>
          <p:cNvCxnSpPr>
            <a:cxnSpLocks/>
            <a:stCxn id="225" idx="0"/>
          </p:cNvCxnSpPr>
          <p:nvPr/>
        </p:nvCxnSpPr>
        <p:spPr>
          <a:xfrm flipV="1">
            <a:off x="1427460" y="7713589"/>
            <a:ext cx="0" cy="3767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A62590EC-0AA5-4E53-9B39-4F893986FC0F}"/>
              </a:ext>
            </a:extLst>
          </p:cNvPr>
          <p:cNvSpPr txBox="1"/>
          <p:nvPr/>
        </p:nvSpPr>
        <p:spPr>
          <a:xfrm>
            <a:off x="754769" y="8715656"/>
            <a:ext cx="134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RF-45 Jack</a:t>
            </a:r>
          </a:p>
          <a:p>
            <a:pPr algn="ctr"/>
            <a:r>
              <a:rPr lang="en-US" sz="800" dirty="0"/>
              <a:t>(Under Instrument Panel</a:t>
            </a:r>
          </a:p>
          <a:p>
            <a:pPr algn="ctr"/>
            <a:r>
              <a:rPr lang="en-US" sz="800" dirty="0"/>
              <a:t>at right thigh)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CD11734-45E1-47B8-9ABB-823AEEB74F4A}"/>
              </a:ext>
            </a:extLst>
          </p:cNvPr>
          <p:cNvSpPr txBox="1"/>
          <p:nvPr/>
        </p:nvSpPr>
        <p:spPr>
          <a:xfrm>
            <a:off x="1234963" y="7488066"/>
            <a:ext cx="394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N/C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F69EBED-FB93-46F5-BE85-3B1934C51D2C}"/>
              </a:ext>
            </a:extLst>
          </p:cNvPr>
          <p:cNvSpPr txBox="1"/>
          <p:nvPr/>
        </p:nvSpPr>
        <p:spPr>
          <a:xfrm>
            <a:off x="5107277" y="4839147"/>
            <a:ext cx="134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USB Jack</a:t>
            </a:r>
          </a:p>
          <a:p>
            <a:pPr algn="ctr"/>
            <a:r>
              <a:rPr lang="en-US" sz="800" dirty="0"/>
              <a:t>(Under Instrument Panel</a:t>
            </a:r>
          </a:p>
          <a:p>
            <a:pPr algn="ctr"/>
            <a:r>
              <a:rPr lang="en-US" sz="800" dirty="0"/>
              <a:t>at right thigh)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867" y="5250065"/>
            <a:ext cx="1878892" cy="11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Users\root\Dropbox\_Aviation DropBox\_Schleicher ASW-27B\ASW27 - N227BB\Projects\Instrument Panel 2017\Final\2017-03-10 20.47.23 crop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43" y="2155602"/>
            <a:ext cx="1191740" cy="2185194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EFB8A-5450-458B-B359-646B9352D9E4}"/>
              </a:ext>
            </a:extLst>
          </p:cNvPr>
          <p:cNvCxnSpPr/>
          <p:nvPr/>
        </p:nvCxnSpPr>
        <p:spPr>
          <a:xfrm>
            <a:off x="-1323528" y="54850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E73175-A914-4E00-8028-077AA02CB17C}"/>
              </a:ext>
            </a:extLst>
          </p:cNvPr>
          <p:cNvCxnSpPr>
            <a:cxnSpLocks/>
          </p:cNvCxnSpPr>
          <p:nvPr/>
        </p:nvCxnSpPr>
        <p:spPr>
          <a:xfrm>
            <a:off x="-2702308" y="6531869"/>
            <a:ext cx="11619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A03A76-417E-4492-A08E-B9123495F0F8}"/>
              </a:ext>
            </a:extLst>
          </p:cNvPr>
          <p:cNvCxnSpPr>
            <a:cxnSpLocks/>
          </p:cNvCxnSpPr>
          <p:nvPr/>
        </p:nvCxnSpPr>
        <p:spPr>
          <a:xfrm>
            <a:off x="-3515600" y="209750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851C77-EBC0-41A1-86A9-04EABCD09FAE}"/>
              </a:ext>
            </a:extLst>
          </p:cNvPr>
          <p:cNvCxnSpPr>
            <a:cxnSpLocks/>
          </p:cNvCxnSpPr>
          <p:nvPr/>
        </p:nvCxnSpPr>
        <p:spPr>
          <a:xfrm>
            <a:off x="-3266711" y="2241524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BB1572-1FFC-4462-8C1E-5D1798B344EE}"/>
              </a:ext>
            </a:extLst>
          </p:cNvPr>
          <p:cNvCxnSpPr>
            <a:cxnSpLocks/>
          </p:cNvCxnSpPr>
          <p:nvPr/>
        </p:nvCxnSpPr>
        <p:spPr>
          <a:xfrm>
            <a:off x="-3067455" y="2404869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44F628-4FE4-4D2F-B533-0DAFAE1C66BE}"/>
              </a:ext>
            </a:extLst>
          </p:cNvPr>
          <p:cNvCxnSpPr>
            <a:cxnSpLocks/>
          </p:cNvCxnSpPr>
          <p:nvPr/>
        </p:nvCxnSpPr>
        <p:spPr>
          <a:xfrm flipH="1">
            <a:off x="-3213976" y="28895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6B625B-71CE-463D-BAD1-A47E8F79DA24}"/>
              </a:ext>
            </a:extLst>
          </p:cNvPr>
          <p:cNvSpPr txBox="1"/>
          <p:nvPr/>
        </p:nvSpPr>
        <p:spPr>
          <a:xfrm>
            <a:off x="1570958" y="273538"/>
            <a:ext cx="374936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ASW-27B N227BB</a:t>
            </a:r>
          </a:p>
          <a:p>
            <a:pPr algn="ctr"/>
            <a:r>
              <a:rPr lang="en-US" sz="1600" dirty="0"/>
              <a:t>Navigation Avionics – External Access Jacks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490FFD-1782-46F5-A2DD-36F18D3813A6}"/>
              </a:ext>
            </a:extLst>
          </p:cNvPr>
          <p:cNvCxnSpPr/>
          <p:nvPr/>
        </p:nvCxnSpPr>
        <p:spPr>
          <a:xfrm>
            <a:off x="-1540382" y="1036633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3CA1A7-26E4-44F6-8577-46D96E0F529B}"/>
              </a:ext>
            </a:extLst>
          </p:cNvPr>
          <p:cNvCxnSpPr>
            <a:cxnSpLocks/>
          </p:cNvCxnSpPr>
          <p:nvPr/>
        </p:nvCxnSpPr>
        <p:spPr>
          <a:xfrm>
            <a:off x="-2904783" y="42287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AFFFC18C-13A2-44CD-A4E5-FA88CC980F3D}"/>
              </a:ext>
            </a:extLst>
          </p:cNvPr>
          <p:cNvSpPr txBox="1"/>
          <p:nvPr/>
        </p:nvSpPr>
        <p:spPr>
          <a:xfrm>
            <a:off x="285035" y="1746257"/>
            <a:ext cx="193655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ClearNav Display Controller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729768-D43C-476D-8269-BF8D1CF8F636}"/>
              </a:ext>
            </a:extLst>
          </p:cNvPr>
          <p:cNvCxnSpPr>
            <a:cxnSpLocks/>
          </p:cNvCxnSpPr>
          <p:nvPr/>
        </p:nvCxnSpPr>
        <p:spPr>
          <a:xfrm flipH="1">
            <a:off x="-3061576" y="30419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C3DD1A-7F26-460F-B4FB-57982D57E83C}"/>
              </a:ext>
            </a:extLst>
          </p:cNvPr>
          <p:cNvCxnSpPr>
            <a:cxnSpLocks/>
          </p:cNvCxnSpPr>
          <p:nvPr/>
        </p:nvCxnSpPr>
        <p:spPr>
          <a:xfrm flipH="1">
            <a:off x="-2909176" y="31943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95CEE4-5F58-499F-B65D-68E1D8621CB0}"/>
              </a:ext>
            </a:extLst>
          </p:cNvPr>
          <p:cNvCxnSpPr>
            <a:cxnSpLocks/>
          </p:cNvCxnSpPr>
          <p:nvPr/>
        </p:nvCxnSpPr>
        <p:spPr>
          <a:xfrm flipH="1">
            <a:off x="-2756776" y="33467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E4546-74FF-43CA-9087-571155224C41}"/>
              </a:ext>
            </a:extLst>
          </p:cNvPr>
          <p:cNvCxnSpPr>
            <a:cxnSpLocks/>
          </p:cNvCxnSpPr>
          <p:nvPr/>
        </p:nvCxnSpPr>
        <p:spPr>
          <a:xfrm flipH="1">
            <a:off x="-2604376" y="34991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687FC97-20DE-4A46-B273-ABF8216EBDD6}"/>
              </a:ext>
            </a:extLst>
          </p:cNvPr>
          <p:cNvCxnSpPr>
            <a:cxnSpLocks/>
          </p:cNvCxnSpPr>
          <p:nvPr/>
        </p:nvCxnSpPr>
        <p:spPr>
          <a:xfrm flipV="1">
            <a:off x="-2262241" y="332882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22D8E8E-1E7D-46A3-8EB6-5636495F818E}"/>
              </a:ext>
            </a:extLst>
          </p:cNvPr>
          <p:cNvCxnSpPr>
            <a:cxnSpLocks/>
          </p:cNvCxnSpPr>
          <p:nvPr/>
        </p:nvCxnSpPr>
        <p:spPr>
          <a:xfrm flipV="1">
            <a:off x="-2454069" y="123339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965A215-AD3B-437E-BAEE-0DE14FFD22F9}"/>
              </a:ext>
            </a:extLst>
          </p:cNvPr>
          <p:cNvCxnSpPr>
            <a:cxnSpLocks/>
          </p:cNvCxnSpPr>
          <p:nvPr/>
        </p:nvCxnSpPr>
        <p:spPr>
          <a:xfrm flipV="1">
            <a:off x="-2645897" y="-86204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747A22-C67D-48DE-A976-45E4C1B982C8}"/>
              </a:ext>
            </a:extLst>
          </p:cNvPr>
          <p:cNvCxnSpPr>
            <a:cxnSpLocks/>
          </p:cNvCxnSpPr>
          <p:nvPr/>
        </p:nvCxnSpPr>
        <p:spPr>
          <a:xfrm flipV="1">
            <a:off x="-1869513" y="4526825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3270CE-AAFC-41B1-9E1F-A2B0E1FC07A4}"/>
              </a:ext>
            </a:extLst>
          </p:cNvPr>
          <p:cNvCxnSpPr>
            <a:cxnSpLocks/>
          </p:cNvCxnSpPr>
          <p:nvPr/>
        </p:nvCxnSpPr>
        <p:spPr>
          <a:xfrm flipV="1">
            <a:off x="-1707607" y="4711384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144685-7F11-4483-AEF7-FB69412DE352}"/>
              </a:ext>
            </a:extLst>
          </p:cNvPr>
          <p:cNvCxnSpPr>
            <a:cxnSpLocks/>
          </p:cNvCxnSpPr>
          <p:nvPr/>
        </p:nvCxnSpPr>
        <p:spPr>
          <a:xfrm flipV="1">
            <a:off x="-1545701" y="4895943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1041779-827B-48B6-8D0A-DE1F2DDE1240}"/>
              </a:ext>
            </a:extLst>
          </p:cNvPr>
          <p:cNvCxnSpPr/>
          <p:nvPr/>
        </p:nvCxnSpPr>
        <p:spPr>
          <a:xfrm>
            <a:off x="651438" y="7718944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4CE5628-5511-419F-80A8-071D1B5B2969}"/>
              </a:ext>
            </a:extLst>
          </p:cNvPr>
          <p:cNvCxnSpPr/>
          <p:nvPr/>
        </p:nvCxnSpPr>
        <p:spPr>
          <a:xfrm>
            <a:off x="-459432" y="5795205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learnav flarmview">
            <a:extLst>
              <a:ext uri="{FF2B5EF4-FFF2-40B4-BE49-F238E27FC236}">
                <a16:creationId xmlns:a16="http://schemas.microsoft.com/office/drawing/2014/main" id="{35EA3D9C-4721-4DB5-81E4-F48805A5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215" y="7202884"/>
            <a:ext cx="1297775" cy="12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6AE39E5-702D-40F5-9C49-5A50A524C179}"/>
              </a:ext>
            </a:extLst>
          </p:cNvPr>
          <p:cNvSpPr txBox="1"/>
          <p:nvPr/>
        </p:nvSpPr>
        <p:spPr>
          <a:xfrm>
            <a:off x="535520" y="4499992"/>
            <a:ext cx="14355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ClearNav Vario ADC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D47D248-4DEB-4A3B-A12A-915F70B9D346}"/>
              </a:ext>
            </a:extLst>
          </p:cNvPr>
          <p:cNvSpPr txBox="1"/>
          <p:nvPr/>
        </p:nvSpPr>
        <p:spPr>
          <a:xfrm>
            <a:off x="770713" y="7127535"/>
            <a:ext cx="96520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FLARM 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D8D96-1E6A-4048-984B-7A51798EC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218" y="5572632"/>
            <a:ext cx="3664552" cy="2225245"/>
          </a:xfrm>
          <a:prstGeom prst="rect">
            <a:avLst/>
          </a:prstGeom>
        </p:spPr>
      </p:pic>
      <p:pic>
        <p:nvPicPr>
          <p:cNvPr id="154" name="Picture 6">
            <a:extLst>
              <a:ext uri="{FF2B5EF4-FFF2-40B4-BE49-F238E27FC236}">
                <a16:creationId xmlns:a16="http://schemas.microsoft.com/office/drawing/2014/main" id="{5E2CB0FF-B84C-4A28-994B-30E68C79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0118" y="1765281"/>
            <a:ext cx="1092125" cy="109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31C0E420-242C-4A7F-8BA0-07F32CE95F86}"/>
              </a:ext>
            </a:extLst>
          </p:cNvPr>
          <p:cNvCxnSpPr>
            <a:cxnSpLocks/>
            <a:stCxn id="1038" idx="3"/>
            <a:endCxn id="154" idx="1"/>
          </p:cNvCxnSpPr>
          <p:nvPr/>
        </p:nvCxnSpPr>
        <p:spPr>
          <a:xfrm flipV="1">
            <a:off x="1849183" y="2311343"/>
            <a:ext cx="1700935" cy="9368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45613137-FE24-40A7-9D93-72BCB60F867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829711" y="5082794"/>
            <a:ext cx="2642783" cy="489838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6E3389E3-6D27-4B48-8277-A4F942B03C9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37973" y="7797877"/>
            <a:ext cx="3834521" cy="1079323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5DD19BF-D21A-49CB-A0FA-B76DFC841323}"/>
              </a:ext>
            </a:extLst>
          </p:cNvPr>
          <p:cNvSpPr txBox="1"/>
          <p:nvPr/>
        </p:nvSpPr>
        <p:spPr>
          <a:xfrm>
            <a:off x="3445636" y="2912114"/>
            <a:ext cx="1345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CN Panel USB Jack</a:t>
            </a:r>
          </a:p>
          <a:p>
            <a:pPr algn="ctr"/>
            <a:r>
              <a:rPr lang="en-US" sz="1100" dirty="0"/>
              <a:t>Located on the Instrument </a:t>
            </a:r>
          </a:p>
          <a:p>
            <a:pPr algn="ctr"/>
            <a:r>
              <a:rPr lang="en-US" sz="1100" dirty="0"/>
              <a:t>Panel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2F273B1-CDC1-4E1B-95BD-40651B079335}"/>
              </a:ext>
            </a:extLst>
          </p:cNvPr>
          <p:cNvSpPr txBox="1"/>
          <p:nvPr/>
        </p:nvSpPr>
        <p:spPr>
          <a:xfrm>
            <a:off x="3251879" y="4368325"/>
            <a:ext cx="18845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USB Jacks</a:t>
            </a:r>
          </a:p>
          <a:p>
            <a:pPr algn="ctr"/>
            <a:r>
              <a:rPr lang="en-US" sz="1100" dirty="0"/>
              <a:t>Located under the instrument panel at right thigh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971DCDFE-431F-4E62-A29A-1CDB2D9A8A8F}"/>
              </a:ext>
            </a:extLst>
          </p:cNvPr>
          <p:cNvSpPr/>
          <p:nvPr/>
        </p:nvSpPr>
        <p:spPr>
          <a:xfrm>
            <a:off x="2872639" y="5883253"/>
            <a:ext cx="1159606" cy="1063470"/>
          </a:xfrm>
          <a:prstGeom prst="noSmoking">
            <a:avLst>
              <a:gd name="adj" fmla="val 103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00561FD-ABAC-4F45-8D37-17AA5FB3A543}"/>
              </a:ext>
            </a:extLst>
          </p:cNvPr>
          <p:cNvSpPr txBox="1"/>
          <p:nvPr/>
        </p:nvSpPr>
        <p:spPr>
          <a:xfrm>
            <a:off x="2486728" y="5621642"/>
            <a:ext cx="1884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Disconnected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E495190E-4B53-4D58-9BF1-4EBE83C3E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13" y="7491009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EFB8A-5450-458B-B359-646B9352D9E4}"/>
              </a:ext>
            </a:extLst>
          </p:cNvPr>
          <p:cNvCxnSpPr/>
          <p:nvPr/>
        </p:nvCxnSpPr>
        <p:spPr>
          <a:xfrm>
            <a:off x="-1323528" y="54850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E73175-A914-4E00-8028-077AA02CB17C}"/>
              </a:ext>
            </a:extLst>
          </p:cNvPr>
          <p:cNvCxnSpPr>
            <a:cxnSpLocks/>
          </p:cNvCxnSpPr>
          <p:nvPr/>
        </p:nvCxnSpPr>
        <p:spPr>
          <a:xfrm>
            <a:off x="-2702308" y="6531869"/>
            <a:ext cx="11619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A03A76-417E-4492-A08E-B9123495F0F8}"/>
              </a:ext>
            </a:extLst>
          </p:cNvPr>
          <p:cNvCxnSpPr>
            <a:cxnSpLocks/>
          </p:cNvCxnSpPr>
          <p:nvPr/>
        </p:nvCxnSpPr>
        <p:spPr>
          <a:xfrm>
            <a:off x="-3515600" y="209750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851C77-EBC0-41A1-86A9-04EABCD09FAE}"/>
              </a:ext>
            </a:extLst>
          </p:cNvPr>
          <p:cNvCxnSpPr>
            <a:cxnSpLocks/>
          </p:cNvCxnSpPr>
          <p:nvPr/>
        </p:nvCxnSpPr>
        <p:spPr>
          <a:xfrm>
            <a:off x="-3266711" y="2241524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BB1572-1FFC-4462-8C1E-5D1798B344EE}"/>
              </a:ext>
            </a:extLst>
          </p:cNvPr>
          <p:cNvCxnSpPr>
            <a:cxnSpLocks/>
          </p:cNvCxnSpPr>
          <p:nvPr/>
        </p:nvCxnSpPr>
        <p:spPr>
          <a:xfrm>
            <a:off x="-3067455" y="2404869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44F628-4FE4-4D2F-B533-0DAFAE1C66BE}"/>
              </a:ext>
            </a:extLst>
          </p:cNvPr>
          <p:cNvCxnSpPr>
            <a:cxnSpLocks/>
          </p:cNvCxnSpPr>
          <p:nvPr/>
        </p:nvCxnSpPr>
        <p:spPr>
          <a:xfrm flipH="1">
            <a:off x="-3213976" y="28895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6B625B-71CE-463D-BAD1-A47E8F79DA24}"/>
              </a:ext>
            </a:extLst>
          </p:cNvPr>
          <p:cNvSpPr txBox="1"/>
          <p:nvPr/>
        </p:nvSpPr>
        <p:spPr>
          <a:xfrm>
            <a:off x="1142186" y="273538"/>
            <a:ext cx="460690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ASW-27B N227BB</a:t>
            </a:r>
          </a:p>
          <a:p>
            <a:pPr algn="ctr"/>
            <a:r>
              <a:rPr lang="en-US" sz="1600" dirty="0"/>
              <a:t>Communication Avionics - Functional Block Diagram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490FFD-1782-46F5-A2DD-36F18D3813A6}"/>
              </a:ext>
            </a:extLst>
          </p:cNvPr>
          <p:cNvCxnSpPr/>
          <p:nvPr/>
        </p:nvCxnSpPr>
        <p:spPr>
          <a:xfrm>
            <a:off x="-1540382" y="1036633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143C0F9-9D49-492C-AECA-02E46A94E5DA}"/>
              </a:ext>
            </a:extLst>
          </p:cNvPr>
          <p:cNvCxnSpPr>
            <a:cxnSpLocks/>
          </p:cNvCxnSpPr>
          <p:nvPr/>
        </p:nvCxnSpPr>
        <p:spPr>
          <a:xfrm>
            <a:off x="-3057183" y="40763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3CA1A7-26E4-44F6-8577-46D96E0F529B}"/>
              </a:ext>
            </a:extLst>
          </p:cNvPr>
          <p:cNvCxnSpPr>
            <a:cxnSpLocks/>
          </p:cNvCxnSpPr>
          <p:nvPr/>
        </p:nvCxnSpPr>
        <p:spPr>
          <a:xfrm>
            <a:off x="-2904783" y="42287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729768-D43C-476D-8269-BF8D1CF8F636}"/>
              </a:ext>
            </a:extLst>
          </p:cNvPr>
          <p:cNvCxnSpPr>
            <a:cxnSpLocks/>
          </p:cNvCxnSpPr>
          <p:nvPr/>
        </p:nvCxnSpPr>
        <p:spPr>
          <a:xfrm flipH="1">
            <a:off x="-3061576" y="30419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C3DD1A-7F26-460F-B4FB-57982D57E83C}"/>
              </a:ext>
            </a:extLst>
          </p:cNvPr>
          <p:cNvCxnSpPr>
            <a:cxnSpLocks/>
          </p:cNvCxnSpPr>
          <p:nvPr/>
        </p:nvCxnSpPr>
        <p:spPr>
          <a:xfrm flipH="1">
            <a:off x="-2909176" y="31943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95CEE4-5F58-499F-B65D-68E1D8621CB0}"/>
              </a:ext>
            </a:extLst>
          </p:cNvPr>
          <p:cNvCxnSpPr>
            <a:cxnSpLocks/>
          </p:cNvCxnSpPr>
          <p:nvPr/>
        </p:nvCxnSpPr>
        <p:spPr>
          <a:xfrm flipH="1">
            <a:off x="-2756776" y="33467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E4546-74FF-43CA-9087-571155224C41}"/>
              </a:ext>
            </a:extLst>
          </p:cNvPr>
          <p:cNvCxnSpPr>
            <a:cxnSpLocks/>
          </p:cNvCxnSpPr>
          <p:nvPr/>
        </p:nvCxnSpPr>
        <p:spPr>
          <a:xfrm flipH="1">
            <a:off x="-2604376" y="34991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687FC97-20DE-4A46-B273-ABF8216EBDD6}"/>
              </a:ext>
            </a:extLst>
          </p:cNvPr>
          <p:cNvCxnSpPr>
            <a:cxnSpLocks/>
          </p:cNvCxnSpPr>
          <p:nvPr/>
        </p:nvCxnSpPr>
        <p:spPr>
          <a:xfrm flipV="1">
            <a:off x="-2262241" y="332882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22D8E8E-1E7D-46A3-8EB6-5636495F818E}"/>
              </a:ext>
            </a:extLst>
          </p:cNvPr>
          <p:cNvCxnSpPr>
            <a:cxnSpLocks/>
          </p:cNvCxnSpPr>
          <p:nvPr/>
        </p:nvCxnSpPr>
        <p:spPr>
          <a:xfrm flipV="1">
            <a:off x="-2454069" y="123339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965A215-AD3B-437E-BAEE-0DE14FFD22F9}"/>
              </a:ext>
            </a:extLst>
          </p:cNvPr>
          <p:cNvCxnSpPr>
            <a:cxnSpLocks/>
          </p:cNvCxnSpPr>
          <p:nvPr/>
        </p:nvCxnSpPr>
        <p:spPr>
          <a:xfrm flipV="1">
            <a:off x="-2645897" y="-86204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747A22-C67D-48DE-A976-45E4C1B982C8}"/>
              </a:ext>
            </a:extLst>
          </p:cNvPr>
          <p:cNvCxnSpPr>
            <a:cxnSpLocks/>
          </p:cNvCxnSpPr>
          <p:nvPr/>
        </p:nvCxnSpPr>
        <p:spPr>
          <a:xfrm flipV="1">
            <a:off x="-1869513" y="4526825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3270CE-AAFC-41B1-9E1F-A2B0E1FC07A4}"/>
              </a:ext>
            </a:extLst>
          </p:cNvPr>
          <p:cNvCxnSpPr>
            <a:cxnSpLocks/>
          </p:cNvCxnSpPr>
          <p:nvPr/>
        </p:nvCxnSpPr>
        <p:spPr>
          <a:xfrm flipV="1">
            <a:off x="-1707607" y="4711384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144685-7F11-4483-AEF7-FB69412DE352}"/>
              </a:ext>
            </a:extLst>
          </p:cNvPr>
          <p:cNvCxnSpPr>
            <a:cxnSpLocks/>
          </p:cNvCxnSpPr>
          <p:nvPr/>
        </p:nvCxnSpPr>
        <p:spPr>
          <a:xfrm flipV="1">
            <a:off x="-1545701" y="4895943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1041779-827B-48B6-8D0A-DE1F2DDE1240}"/>
              </a:ext>
            </a:extLst>
          </p:cNvPr>
          <p:cNvCxnSpPr/>
          <p:nvPr/>
        </p:nvCxnSpPr>
        <p:spPr>
          <a:xfrm>
            <a:off x="-1171128" y="56374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4CE5628-5511-419F-80A8-071D1B5B2969}"/>
              </a:ext>
            </a:extLst>
          </p:cNvPr>
          <p:cNvCxnSpPr/>
          <p:nvPr/>
        </p:nvCxnSpPr>
        <p:spPr>
          <a:xfrm>
            <a:off x="-1018728" y="57898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CFD509C3-0D7A-49F7-8EA3-06B78E94AD89}"/>
              </a:ext>
            </a:extLst>
          </p:cNvPr>
          <p:cNvSpPr txBox="1"/>
          <p:nvPr/>
        </p:nvSpPr>
        <p:spPr>
          <a:xfrm>
            <a:off x="1329407" y="1286121"/>
            <a:ext cx="17005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Transponder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Becker ATC4401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0252E85-3C08-43AD-ACF3-9589DEAFF00E}"/>
              </a:ext>
            </a:extLst>
          </p:cNvPr>
          <p:cNvSpPr txBox="1"/>
          <p:nvPr/>
        </p:nvSpPr>
        <p:spPr>
          <a:xfrm>
            <a:off x="3653210" y="1289226"/>
            <a:ext cx="15611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Transceiver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Dittel</a:t>
            </a:r>
            <a:r>
              <a:rPr lang="en-US" b="1" dirty="0">
                <a:solidFill>
                  <a:srgbClr val="0070C0"/>
                </a:solidFill>
              </a:rPr>
              <a:t> FSG71M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1B457BA-59F5-4C6A-B3F1-193D3FB8A0AE}"/>
              </a:ext>
            </a:extLst>
          </p:cNvPr>
          <p:cNvGrpSpPr/>
          <p:nvPr/>
        </p:nvGrpSpPr>
        <p:grpSpPr>
          <a:xfrm>
            <a:off x="5392228" y="4718866"/>
            <a:ext cx="1289039" cy="577081"/>
            <a:chOff x="5725592" y="358311"/>
            <a:chExt cx="1289039" cy="577081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717D6508-D942-43A0-892D-56DC51A85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5592" y="428580"/>
              <a:ext cx="466725" cy="409575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19FE0B3-E9A4-406F-BBCD-1CE13E4512AC}"/>
                </a:ext>
              </a:extLst>
            </p:cNvPr>
            <p:cNvSpPr txBox="1"/>
            <p:nvPr/>
          </p:nvSpPr>
          <p:spPr>
            <a:xfrm>
              <a:off x="6103804" y="358311"/>
              <a:ext cx="91082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External </a:t>
              </a:r>
            </a:p>
            <a:p>
              <a:pPr algn="ctr"/>
              <a:r>
                <a:rPr lang="en-US" sz="1050" dirty="0"/>
                <a:t>Speaker</a:t>
              </a:r>
            </a:p>
            <a:p>
              <a:pPr algn="ctr"/>
              <a:r>
                <a:rPr lang="en-US" sz="1050" dirty="0"/>
                <a:t>(Pilot’s Right)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B4D31D-7B0E-44CA-827C-2215E096BA6E}"/>
              </a:ext>
            </a:extLst>
          </p:cNvPr>
          <p:cNvSpPr txBox="1"/>
          <p:nvPr/>
        </p:nvSpPr>
        <p:spPr>
          <a:xfrm rot="16200000">
            <a:off x="7074978" y="3457739"/>
            <a:ext cx="957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Transeiver</a:t>
            </a:r>
          </a:p>
        </p:txBody>
      </p:sp>
      <p:sp>
        <p:nvSpPr>
          <p:cNvPr id="38" name="Line 28">
            <a:extLst>
              <a:ext uri="{FF2B5EF4-FFF2-40B4-BE49-F238E27FC236}">
                <a16:creationId xmlns:a16="http://schemas.microsoft.com/office/drawing/2014/main" id="{A6DE36A9-295D-455E-9EBD-0D34CDADB3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77472" y="2618770"/>
            <a:ext cx="14893" cy="2087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6">
            <a:extLst>
              <a:ext uri="{FF2B5EF4-FFF2-40B4-BE49-F238E27FC236}">
                <a16:creationId xmlns:a16="http://schemas.microsoft.com/office/drawing/2014/main" id="{991FAA4E-48F6-46A7-B82E-38EF4B3346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1560" y="3221337"/>
            <a:ext cx="0" cy="14975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6F07EB-3327-48EC-9125-7FBFF0D03913}"/>
              </a:ext>
            </a:extLst>
          </p:cNvPr>
          <p:cNvSpPr txBox="1"/>
          <p:nvPr/>
        </p:nvSpPr>
        <p:spPr>
          <a:xfrm rot="16200000">
            <a:off x="7832657" y="4317467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 gauge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299487-5E89-4ED0-B0BF-D1711CEC56B5}"/>
              </a:ext>
            </a:extLst>
          </p:cNvPr>
          <p:cNvSpPr txBox="1"/>
          <p:nvPr/>
        </p:nvSpPr>
        <p:spPr>
          <a:xfrm rot="16200000">
            <a:off x="7239001" y="4317467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 gauge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AE2C6-F7AA-44C2-AA59-F375165C4C7E}"/>
              </a:ext>
            </a:extLst>
          </p:cNvPr>
          <p:cNvSpPr txBox="1"/>
          <p:nvPr/>
        </p:nvSpPr>
        <p:spPr>
          <a:xfrm>
            <a:off x="389467" y="4010132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B68BED1-F532-454B-887B-F85D515B16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2804" y="5740038"/>
            <a:ext cx="1366019" cy="5806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6E3F58B-6F06-45C3-8E2D-5CE4CD1656A2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 flipH="1">
            <a:off x="3916164" y="4953707"/>
            <a:ext cx="1801618" cy="351661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0D0490AA-CD48-4AB9-91B3-0AB7A89C20C8}"/>
              </a:ext>
            </a:extLst>
          </p:cNvPr>
          <p:cNvCxnSpPr>
            <a:cxnSpLocks/>
            <a:stCxn id="157" idx="1"/>
          </p:cNvCxnSpPr>
          <p:nvPr/>
        </p:nvCxnSpPr>
        <p:spPr>
          <a:xfrm rot="10800000">
            <a:off x="4992804" y="3847865"/>
            <a:ext cx="399424" cy="114605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EA067AA6-CA84-4916-9205-505E748EDF58}"/>
              </a:ext>
            </a:extLst>
          </p:cNvPr>
          <p:cNvCxnSpPr>
            <a:cxnSpLocks/>
            <a:stCxn id="47" idx="2"/>
          </p:cNvCxnSpPr>
          <p:nvPr/>
        </p:nvCxnSpPr>
        <p:spPr>
          <a:xfrm rot="5400000">
            <a:off x="920503" y="4771146"/>
            <a:ext cx="2106431" cy="411971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electronics&#10;&#10;Description automatically generated">
            <a:extLst>
              <a:ext uri="{FF2B5EF4-FFF2-40B4-BE49-F238E27FC236}">
                <a16:creationId xmlns:a16="http://schemas.microsoft.com/office/drawing/2014/main" id="{88A3BCB2-5C1A-4C51-8104-A894E53FA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" y="5161399"/>
            <a:ext cx="1862137" cy="148113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4E07979-2C2A-42ED-88F4-F9E9B5F6F5B3}"/>
              </a:ext>
            </a:extLst>
          </p:cNvPr>
          <p:cNvSpPr txBox="1"/>
          <p:nvPr/>
        </p:nvSpPr>
        <p:spPr>
          <a:xfrm>
            <a:off x="5845845" y="4121254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AF0C98-8AD0-49E6-AC5D-8A42F2F38ED7}"/>
              </a:ext>
            </a:extLst>
          </p:cNvPr>
          <p:cNvSpPr txBox="1"/>
          <p:nvPr/>
        </p:nvSpPr>
        <p:spPr>
          <a:xfrm>
            <a:off x="5176037" y="6377977"/>
            <a:ext cx="1207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Boom Microphone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F417F87-21F6-4820-A8EF-EF520249707D}"/>
              </a:ext>
            </a:extLst>
          </p:cNvPr>
          <p:cNvSpPr txBox="1"/>
          <p:nvPr/>
        </p:nvSpPr>
        <p:spPr>
          <a:xfrm>
            <a:off x="904904" y="6424144"/>
            <a:ext cx="11015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ACK A-30</a:t>
            </a:r>
          </a:p>
          <a:p>
            <a:pPr algn="ctr"/>
            <a:r>
              <a:rPr lang="en-US" sz="1050" dirty="0"/>
              <a:t>Altitude Encoder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AD20188-0331-46D1-850C-517C33AB402F}"/>
              </a:ext>
            </a:extLst>
          </p:cNvPr>
          <p:cNvCxnSpPr>
            <a:cxnSpLocks/>
          </p:cNvCxnSpPr>
          <p:nvPr/>
        </p:nvCxnSpPr>
        <p:spPr>
          <a:xfrm>
            <a:off x="3861048" y="3868945"/>
            <a:ext cx="0" cy="197487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192CF5B-3001-47A9-8204-2E67A3856B36}"/>
              </a:ext>
            </a:extLst>
          </p:cNvPr>
          <p:cNvSpPr txBox="1"/>
          <p:nvPr/>
        </p:nvSpPr>
        <p:spPr>
          <a:xfrm>
            <a:off x="3535478" y="5856978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Antenna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AD9F944-B65F-4ECF-9B0C-11E6D7FF6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56" y="2097507"/>
            <a:ext cx="1927040" cy="2132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9FDF98-A0A4-4588-BECC-E29C4BD97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363600" y="6896649"/>
            <a:ext cx="523980" cy="11771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CB8C0C47-06EC-441C-8365-300986281558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3196229" y="5317859"/>
            <a:ext cx="3256502" cy="1078240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C8790CA-8185-45CE-9EC2-BC62A4017492}"/>
              </a:ext>
            </a:extLst>
          </p:cNvPr>
          <p:cNvSpPr txBox="1"/>
          <p:nvPr/>
        </p:nvSpPr>
        <p:spPr>
          <a:xfrm>
            <a:off x="5203038" y="8158782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Push to Talk</a:t>
            </a:r>
          </a:p>
        </p:txBody>
      </p:sp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F67D28D4-5D1F-4F53-AD98-259543E5B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07" y="7046492"/>
            <a:ext cx="2330573" cy="98681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CA534A7-1BCF-4946-9EBA-5AA91F55D3FE}"/>
              </a:ext>
            </a:extLst>
          </p:cNvPr>
          <p:cNvSpPr txBox="1"/>
          <p:nvPr/>
        </p:nvSpPr>
        <p:spPr>
          <a:xfrm>
            <a:off x="1656295" y="7835617"/>
            <a:ext cx="157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F2 Antenna</a:t>
            </a:r>
          </a:p>
          <a:p>
            <a:pPr algn="ctr"/>
            <a:r>
              <a:rPr lang="en-US" sz="1050" dirty="0"/>
              <a:t>(located in the top of the vertical stabilizer in the vacant battery box)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98F8300F-E2F6-4A17-B6F7-5B101B9C1BC3}"/>
              </a:ext>
            </a:extLst>
          </p:cNvPr>
          <p:cNvCxnSpPr>
            <a:cxnSpLocks/>
            <a:stCxn id="25" idx="0"/>
          </p:cNvCxnSpPr>
          <p:nvPr/>
        </p:nvCxnSpPr>
        <p:spPr>
          <a:xfrm rot="5400000" flipH="1" flipV="1">
            <a:off x="751032" y="5056038"/>
            <a:ext cx="3603717" cy="37719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CDA938-E06F-427B-9F89-4CC8D394B8E5}"/>
              </a:ext>
            </a:extLst>
          </p:cNvPr>
          <p:cNvGrpSpPr/>
          <p:nvPr/>
        </p:nvGrpSpPr>
        <p:grpSpPr>
          <a:xfrm>
            <a:off x="1276645" y="2097508"/>
            <a:ext cx="1806115" cy="1826408"/>
            <a:chOff x="4451559" y="4654709"/>
            <a:chExt cx="803765" cy="81279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36A168D-50A7-4515-8DAB-C56100BB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1559" y="4654709"/>
              <a:ext cx="803765" cy="812796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BA2A61-A935-4382-8B27-A3708D66BC8E}"/>
                </a:ext>
              </a:extLst>
            </p:cNvPr>
            <p:cNvSpPr txBox="1"/>
            <p:nvPr/>
          </p:nvSpPr>
          <p:spPr>
            <a:xfrm>
              <a:off x="4608277" y="4858649"/>
              <a:ext cx="447429" cy="205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i="0" dirty="0">
                  <a:solidFill>
                    <a:srgbClr val="453D7F"/>
                  </a:solidFill>
                  <a:latin typeface="Arial Black" panose="020B0A04020102020204" pitchFamily="34" charset="0"/>
                </a:rPr>
                <a:t>1202</a:t>
              </a:r>
            </a:p>
          </p:txBody>
        </p:sp>
      </p:grp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AA0294B1-2B43-473B-A984-F497C45E2EEE}"/>
              </a:ext>
            </a:extLst>
          </p:cNvPr>
          <p:cNvCxnSpPr>
            <a:cxnSpLocks/>
            <a:stCxn id="47" idx="1"/>
            <a:endCxn id="62" idx="0"/>
          </p:cNvCxnSpPr>
          <p:nvPr/>
        </p:nvCxnSpPr>
        <p:spPr>
          <a:xfrm rot="10800000" flipV="1">
            <a:off x="656529" y="3010712"/>
            <a:ext cx="620117" cy="999420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41AF5D5B-BADB-42EC-80FD-DE466DC58937}"/>
              </a:ext>
            </a:extLst>
          </p:cNvPr>
          <p:cNvCxnSpPr>
            <a:cxnSpLocks/>
            <a:stCxn id="54" idx="3"/>
            <a:endCxn id="73" idx="0"/>
          </p:cNvCxnSpPr>
          <p:nvPr/>
        </p:nvCxnSpPr>
        <p:spPr>
          <a:xfrm>
            <a:off x="5397296" y="3163696"/>
            <a:ext cx="715610" cy="95755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ABEF1AE-95A4-4DCE-AE8C-2761F646E61F}"/>
              </a:ext>
            </a:extLst>
          </p:cNvPr>
          <p:cNvCxnSpPr>
            <a:cxnSpLocks/>
          </p:cNvCxnSpPr>
          <p:nvPr/>
        </p:nvCxnSpPr>
        <p:spPr>
          <a:xfrm flipH="1">
            <a:off x="1894211" y="4719713"/>
            <a:ext cx="123306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0BBE97AD-9650-4568-A2FA-3C5CCF719303}"/>
              </a:ext>
            </a:extLst>
          </p:cNvPr>
          <p:cNvCxnSpPr>
            <a:cxnSpLocks/>
          </p:cNvCxnSpPr>
          <p:nvPr/>
        </p:nvCxnSpPr>
        <p:spPr>
          <a:xfrm flipH="1" flipV="1">
            <a:off x="3547620" y="4725585"/>
            <a:ext cx="1263572" cy="8724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597410C-CD0E-44AD-A413-B4653670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7" y="1995034"/>
            <a:ext cx="6394902" cy="2476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442D4-556F-4B5D-A115-DFDE06231A34}"/>
              </a:ext>
            </a:extLst>
          </p:cNvPr>
          <p:cNvSpPr txBox="1"/>
          <p:nvPr/>
        </p:nvSpPr>
        <p:spPr>
          <a:xfrm>
            <a:off x="2076784" y="116368"/>
            <a:ext cx="28446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ASW-27B N227BB</a:t>
            </a:r>
          </a:p>
          <a:p>
            <a:pPr algn="ctr"/>
            <a:r>
              <a:rPr lang="en-US" sz="1600" dirty="0"/>
              <a:t>Avionics - Power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674DC-E001-4C4D-AC3B-E4C31318EC0A}"/>
              </a:ext>
            </a:extLst>
          </p:cNvPr>
          <p:cNvSpPr txBox="1"/>
          <p:nvPr/>
        </p:nvSpPr>
        <p:spPr>
          <a:xfrm>
            <a:off x="725429" y="947500"/>
            <a:ext cx="1519968" cy="60016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To </a:t>
            </a:r>
            <a:r>
              <a:rPr lang="en-US" sz="1100" b="1" i="0" dirty="0">
                <a:solidFill>
                  <a:srgbClr val="FF0000"/>
                </a:solidFill>
              </a:rPr>
              <a:t>Navigation Avionics</a:t>
            </a:r>
          </a:p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Power Terminals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(CN, </a:t>
            </a:r>
            <a:r>
              <a:rPr lang="en-US" sz="1100" b="1" dirty="0" err="1">
                <a:solidFill>
                  <a:srgbClr val="FF0000"/>
                </a:solidFill>
              </a:rPr>
              <a:t>CNv</a:t>
            </a:r>
            <a:r>
              <a:rPr lang="en-US" sz="1100" b="1" dirty="0">
                <a:solidFill>
                  <a:srgbClr val="FF0000"/>
                </a:solidFill>
              </a:rPr>
              <a:t>, C302)</a:t>
            </a:r>
            <a:endParaRPr lang="en-US" sz="1100" b="1" i="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04E40-7C1A-4BA0-AA0A-A7C805C99ECA}"/>
              </a:ext>
            </a:extLst>
          </p:cNvPr>
          <p:cNvSpPr txBox="1"/>
          <p:nvPr/>
        </p:nvSpPr>
        <p:spPr>
          <a:xfrm>
            <a:off x="2796313" y="1116777"/>
            <a:ext cx="1234632" cy="43088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/>
              <a:t>To All Avionics </a:t>
            </a:r>
          </a:p>
          <a:p>
            <a:pPr algn="ctr"/>
            <a:r>
              <a:rPr lang="en-US" sz="1100" b="1" i="0" dirty="0"/>
              <a:t>Ground Terminals</a:t>
            </a:r>
          </a:p>
        </p:txBody>
      </p:sp>
      <p:sp>
        <p:nvSpPr>
          <p:cNvPr id="33" name="TextBox 230">
            <a:extLst>
              <a:ext uri="{FF2B5EF4-FFF2-40B4-BE49-F238E27FC236}">
                <a16:creationId xmlns:a16="http://schemas.microsoft.com/office/drawing/2014/main" id="{11284A97-D627-41B3-AC30-7AF1B203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196" y="6588268"/>
            <a:ext cx="851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Battery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(Navigation)</a:t>
            </a:r>
            <a:endParaRPr lang="en-US" altLang="en-US" sz="900" b="1" dirty="0"/>
          </a:p>
        </p:txBody>
      </p:sp>
      <p:sp>
        <p:nvSpPr>
          <p:cNvPr id="55" name="TextBox 63">
            <a:extLst>
              <a:ext uri="{FF2B5EF4-FFF2-40B4-BE49-F238E27FC236}">
                <a16:creationId xmlns:a16="http://schemas.microsoft.com/office/drawing/2014/main" id="{7E663F57-DBE7-46E7-86F5-8C918A24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674" y="4767797"/>
            <a:ext cx="7857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Battery Bus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Bridging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Switch*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0679DF-7278-404F-B260-8759FC11959A}"/>
              </a:ext>
            </a:extLst>
          </p:cNvPr>
          <p:cNvCxnSpPr>
            <a:cxnSpLocks/>
            <a:stCxn id="70" idx="6"/>
            <a:endCxn id="85" idx="4"/>
          </p:cNvCxnSpPr>
          <p:nvPr/>
        </p:nvCxnSpPr>
        <p:spPr>
          <a:xfrm flipH="1" flipV="1">
            <a:off x="2352670" y="5540008"/>
            <a:ext cx="3174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6">
            <a:extLst>
              <a:ext uri="{FF2B5EF4-FFF2-40B4-BE49-F238E27FC236}">
                <a16:creationId xmlns:a16="http://schemas.microsoft.com/office/drawing/2014/main" id="{F810809E-4078-4CBD-B114-848E724B3F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39840" y="5520610"/>
            <a:ext cx="12795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Master Breaker/Switch 5A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800" dirty="0"/>
              <a:t>(</a:t>
            </a:r>
            <a:r>
              <a:rPr lang="en-US" sz="800" dirty="0"/>
              <a:t>TYCO W31)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95911-DBE7-4D30-AC02-D867710653C8}"/>
              </a:ext>
            </a:extLst>
          </p:cNvPr>
          <p:cNvGrpSpPr/>
          <p:nvPr/>
        </p:nvGrpSpPr>
        <p:grpSpPr>
          <a:xfrm>
            <a:off x="2189156" y="5749558"/>
            <a:ext cx="214313" cy="409576"/>
            <a:chOff x="2208768" y="6637663"/>
            <a:chExt cx="214313" cy="40957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51EB335-49FF-4859-A2D2-7A38BC2495BB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51E96A-6834-4C99-ADB0-F3EABB2998A2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B4E0D65-3A67-4818-A2F0-6E7678AA3234}"/>
                </a:ext>
              </a:extLst>
            </p:cNvPr>
            <p:cNvCxnSpPr>
              <a:stCxn id="71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110">
            <a:extLst>
              <a:ext uri="{FF2B5EF4-FFF2-40B4-BE49-F238E27FC236}">
                <a16:creationId xmlns:a16="http://schemas.microsoft.com/office/drawing/2014/main" id="{038B1401-7D07-4EE5-9FD4-8D28E194B30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185981" y="5273308"/>
            <a:ext cx="304800" cy="228600"/>
            <a:chOff x="6019801" y="123371"/>
            <a:chExt cx="304799" cy="2286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D78027B-DE71-4417-B33B-C5F4B797A437}"/>
                </a:ext>
              </a:extLst>
            </p:cNvPr>
            <p:cNvSpPr/>
            <p:nvPr/>
          </p:nvSpPr>
          <p:spPr>
            <a:xfrm rot="5400000">
              <a:off x="6278562" y="229734"/>
              <a:ext cx="47625" cy="44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EDC177D-6AAC-4D8B-B5B1-68B5E2AD317E}"/>
                </a:ext>
              </a:extLst>
            </p:cNvPr>
            <p:cNvSpPr/>
            <p:nvPr/>
          </p:nvSpPr>
          <p:spPr>
            <a:xfrm rot="5400000">
              <a:off x="6018213" y="229734"/>
              <a:ext cx="47625" cy="44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0226712-7B6E-45AE-AC73-97FE82E8B67D}"/>
                </a:ext>
              </a:extLst>
            </p:cNvPr>
            <p:cNvSpPr/>
            <p:nvPr/>
          </p:nvSpPr>
          <p:spPr>
            <a:xfrm>
              <a:off x="6037264" y="123371"/>
              <a:ext cx="273049" cy="228600"/>
            </a:xfrm>
            <a:prstGeom prst="arc">
              <a:avLst>
                <a:gd name="adj1" fmla="val 12142053"/>
                <a:gd name="adj2" fmla="val 1999102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ECCAD32-CD5B-4995-B247-3F0867E81ACB}"/>
              </a:ext>
            </a:extLst>
          </p:cNvPr>
          <p:cNvSpPr/>
          <p:nvPr/>
        </p:nvSpPr>
        <p:spPr>
          <a:xfrm>
            <a:off x="2060706" y="5154246"/>
            <a:ext cx="518858" cy="107388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94BF97-B7E1-4BBC-AD84-D02D8013F3A0}"/>
              </a:ext>
            </a:extLst>
          </p:cNvPr>
          <p:cNvGrpSpPr/>
          <p:nvPr/>
        </p:nvGrpSpPr>
        <p:grpSpPr>
          <a:xfrm>
            <a:off x="3608223" y="5040243"/>
            <a:ext cx="957531" cy="1279517"/>
            <a:chOff x="2075946" y="6645512"/>
            <a:chExt cx="957531" cy="127951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3CF464-8A18-4D0E-8203-6C1B8DBFB8DE}"/>
                </a:ext>
              </a:extLst>
            </p:cNvPr>
            <p:cNvCxnSpPr>
              <a:cxnSpLocks/>
              <a:stCxn id="109" idx="6"/>
              <a:endCxn id="115" idx="4"/>
            </p:cNvCxnSpPr>
            <p:nvPr/>
          </p:nvCxnSpPr>
          <p:spPr>
            <a:xfrm flipH="1" flipV="1">
              <a:off x="2806583" y="7124207"/>
              <a:ext cx="3174" cy="209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65">
              <a:extLst>
                <a:ext uri="{FF2B5EF4-FFF2-40B4-BE49-F238E27FC236}">
                  <a16:creationId xmlns:a16="http://schemas.microsoft.com/office/drawing/2014/main" id="{3CBF42B6-ED3A-40CE-B29A-91202B5E1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22080" y="744142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107" name="TextBox 66">
              <a:extLst>
                <a:ext uri="{FF2B5EF4-FFF2-40B4-BE49-F238E27FC236}">
                  <a16:creationId xmlns:a16="http://schemas.microsoft.com/office/drawing/2014/main" id="{FDAD58BB-0C25-456D-B849-B8FD0B6D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708143" y="7115994"/>
              <a:ext cx="12795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Master Breaker/Switch 5A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800" dirty="0"/>
                <a:t>(</a:t>
              </a:r>
              <a:r>
                <a:rPr lang="en-US" sz="800" dirty="0"/>
                <a:t>TYCO W31)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7DBF41F-AE5B-4FE6-AC1D-FB54BB74A10E}"/>
                </a:ext>
              </a:extLst>
            </p:cNvPr>
            <p:cNvSpPr/>
            <p:nvPr/>
          </p:nvSpPr>
          <p:spPr>
            <a:xfrm rot="16200000">
              <a:off x="2774038" y="7326613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72D7FFD-C2D4-4F4D-854E-AA12C7F3F5E8}"/>
                </a:ext>
              </a:extLst>
            </p:cNvPr>
            <p:cNvSpPr/>
            <p:nvPr/>
          </p:nvSpPr>
          <p:spPr>
            <a:xfrm rot="16200000">
              <a:off x="2778801" y="7664751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80923A2-A90E-409D-9A53-62196DFB6E0C}"/>
                </a:ext>
              </a:extLst>
            </p:cNvPr>
            <p:cNvCxnSpPr>
              <a:stCxn id="110" idx="6"/>
            </p:cNvCxnSpPr>
            <p:nvPr/>
          </p:nvCxnSpPr>
          <p:spPr>
            <a:xfrm rot="16200000" flipV="1">
              <a:off x="2595444" y="7452819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0">
              <a:extLst>
                <a:ext uri="{FF2B5EF4-FFF2-40B4-BE49-F238E27FC236}">
                  <a16:creationId xmlns:a16="http://schemas.microsoft.com/office/drawing/2014/main" id="{BB8AC058-AE54-4AA9-893F-F4EDCF585FE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39894" y="6857507"/>
              <a:ext cx="304800" cy="228600"/>
              <a:chOff x="6019801" y="123371"/>
              <a:chExt cx="304799" cy="2286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EE02F73-5611-4141-A606-7C68B493EBBF}"/>
                  </a:ext>
                </a:extLst>
              </p:cNvPr>
              <p:cNvSpPr/>
              <p:nvPr/>
            </p:nvSpPr>
            <p:spPr>
              <a:xfrm rot="5400000">
                <a:off x="6278562" y="229734"/>
                <a:ext cx="47625" cy="44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11DB638-87A6-48A4-B76C-D9851F6E2696}"/>
                  </a:ext>
                </a:extLst>
              </p:cNvPr>
              <p:cNvSpPr/>
              <p:nvPr/>
            </p:nvSpPr>
            <p:spPr>
              <a:xfrm rot="5400000">
                <a:off x="6018213" y="229734"/>
                <a:ext cx="47625" cy="44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DD201AE7-0BD9-43A7-AD95-5DF7F6EE95DE}"/>
                  </a:ext>
                </a:extLst>
              </p:cNvPr>
              <p:cNvSpPr/>
              <p:nvPr/>
            </p:nvSpPr>
            <p:spPr>
              <a:xfrm>
                <a:off x="6037264" y="123371"/>
                <a:ext cx="273049" cy="228600"/>
              </a:xfrm>
              <a:prstGeom prst="arc">
                <a:avLst>
                  <a:gd name="adj1" fmla="val 12142053"/>
                  <a:gd name="adj2" fmla="val 1999102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1D118DB-C8B4-4CAC-9DD0-94ECF4AC120C}"/>
                </a:ext>
              </a:extLst>
            </p:cNvPr>
            <p:cNvSpPr/>
            <p:nvPr/>
          </p:nvSpPr>
          <p:spPr>
            <a:xfrm>
              <a:off x="2514619" y="6738445"/>
              <a:ext cx="518858" cy="10738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TextBox 230">
            <a:extLst>
              <a:ext uri="{FF2B5EF4-FFF2-40B4-BE49-F238E27FC236}">
                <a16:creationId xmlns:a16="http://schemas.microsoft.com/office/drawing/2014/main" id="{136A46DD-C059-439C-A4A4-D3073688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208" y="6588268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Battery 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(Communications)</a:t>
            </a:r>
            <a:endParaRPr lang="en-US" altLang="en-US" sz="900" b="1" dirty="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3A7788A-02A0-4C1B-96CF-01FE39F0BA92}"/>
              </a:ext>
            </a:extLst>
          </p:cNvPr>
          <p:cNvCxnSpPr>
            <a:cxnSpLocks/>
          </p:cNvCxnSpPr>
          <p:nvPr/>
        </p:nvCxnSpPr>
        <p:spPr>
          <a:xfrm>
            <a:off x="4795674" y="3685565"/>
            <a:ext cx="0" cy="1034147"/>
          </a:xfrm>
          <a:prstGeom prst="line">
            <a:avLst/>
          </a:prstGeom>
          <a:ln w="28575">
            <a:solidFill>
              <a:srgbClr val="FFCC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8B0442-38D9-4AA5-84BF-66681A398C07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2352670" y="3732093"/>
            <a:ext cx="3534" cy="1503116"/>
          </a:xfrm>
          <a:prstGeom prst="line">
            <a:avLst/>
          </a:prstGeom>
          <a:ln w="285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Speech Bubble: Rectangle 178">
            <a:extLst>
              <a:ext uri="{FF2B5EF4-FFF2-40B4-BE49-F238E27FC236}">
                <a16:creationId xmlns:a16="http://schemas.microsoft.com/office/drawing/2014/main" id="{DCCB0FBE-AF8C-43BD-ABE4-1F2B41ECFA4F}"/>
              </a:ext>
            </a:extLst>
          </p:cNvPr>
          <p:cNvSpPr/>
          <p:nvPr/>
        </p:nvSpPr>
        <p:spPr>
          <a:xfrm>
            <a:off x="5117905" y="4139968"/>
            <a:ext cx="721670" cy="415047"/>
          </a:xfrm>
          <a:prstGeom prst="wedgeRectCallout">
            <a:avLst>
              <a:gd name="adj1" fmla="val -82314"/>
              <a:gd name="adj2" fmla="val -182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Schottky Diode (1N5821)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3E5831-BFD5-4AAD-A4AB-1367B86D5496}"/>
              </a:ext>
            </a:extLst>
          </p:cNvPr>
          <p:cNvCxnSpPr>
            <a:cxnSpLocks/>
          </p:cNvCxnSpPr>
          <p:nvPr/>
        </p:nvCxnSpPr>
        <p:spPr>
          <a:xfrm flipV="1">
            <a:off x="4340652" y="4261386"/>
            <a:ext cx="291825" cy="2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ight Brace 185">
            <a:extLst>
              <a:ext uri="{FF2B5EF4-FFF2-40B4-BE49-F238E27FC236}">
                <a16:creationId xmlns:a16="http://schemas.microsoft.com/office/drawing/2014/main" id="{BEBE2737-2091-4D82-9F08-218ACA59249F}"/>
              </a:ext>
            </a:extLst>
          </p:cNvPr>
          <p:cNvSpPr/>
          <p:nvPr/>
        </p:nvSpPr>
        <p:spPr bwMode="auto">
          <a:xfrm rot="16200000">
            <a:off x="5032299" y="1125231"/>
            <a:ext cx="304800" cy="1293500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Right Brace 186">
            <a:extLst>
              <a:ext uri="{FF2B5EF4-FFF2-40B4-BE49-F238E27FC236}">
                <a16:creationId xmlns:a16="http://schemas.microsoft.com/office/drawing/2014/main" id="{2C36AEDF-2E8D-4DAF-B5D2-02C5DE44D679}"/>
              </a:ext>
            </a:extLst>
          </p:cNvPr>
          <p:cNvSpPr/>
          <p:nvPr/>
        </p:nvSpPr>
        <p:spPr bwMode="auto">
          <a:xfrm rot="16200000">
            <a:off x="3216862" y="978018"/>
            <a:ext cx="304800" cy="1572325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ight Brace 187">
            <a:extLst>
              <a:ext uri="{FF2B5EF4-FFF2-40B4-BE49-F238E27FC236}">
                <a16:creationId xmlns:a16="http://schemas.microsoft.com/office/drawing/2014/main" id="{0CB3D44D-0C02-4C1A-A580-22ACBFC8B007}"/>
              </a:ext>
            </a:extLst>
          </p:cNvPr>
          <p:cNvSpPr/>
          <p:nvPr/>
        </p:nvSpPr>
        <p:spPr bwMode="auto">
          <a:xfrm rot="16200000">
            <a:off x="1355974" y="1146286"/>
            <a:ext cx="304800" cy="1251390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66CAB48-4E81-4EC8-9589-749D4FBCE736}"/>
              </a:ext>
            </a:extLst>
          </p:cNvPr>
          <p:cNvSpPr/>
          <p:nvPr/>
        </p:nvSpPr>
        <p:spPr>
          <a:xfrm>
            <a:off x="882679" y="2172874"/>
            <a:ext cx="1251390" cy="155336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29E248E-EEB4-40F9-82DD-7616000A690F}"/>
              </a:ext>
            </a:extLst>
          </p:cNvPr>
          <p:cNvSpPr/>
          <p:nvPr/>
        </p:nvSpPr>
        <p:spPr>
          <a:xfrm>
            <a:off x="2583098" y="2172874"/>
            <a:ext cx="1564729" cy="15672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BC4EAA4-75EF-4309-AC5E-2FE4212891CC}"/>
              </a:ext>
            </a:extLst>
          </p:cNvPr>
          <p:cNvSpPr/>
          <p:nvPr/>
        </p:nvSpPr>
        <p:spPr>
          <a:xfrm>
            <a:off x="4528828" y="2176525"/>
            <a:ext cx="1305024" cy="154811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F0CA586-6383-43E6-879C-64D3E43798C3}"/>
              </a:ext>
            </a:extLst>
          </p:cNvPr>
          <p:cNvGrpSpPr/>
          <p:nvPr/>
        </p:nvGrpSpPr>
        <p:grpSpPr>
          <a:xfrm>
            <a:off x="4318308" y="8172400"/>
            <a:ext cx="2458779" cy="643468"/>
            <a:chOff x="2410381" y="8377046"/>
            <a:chExt cx="2458779" cy="643468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A29AE48-D2F2-445A-914B-E075ED6305BA}"/>
                </a:ext>
              </a:extLst>
            </p:cNvPr>
            <p:cNvGrpSpPr/>
            <p:nvPr/>
          </p:nvGrpSpPr>
          <p:grpSpPr>
            <a:xfrm>
              <a:off x="2410381" y="8398694"/>
              <a:ext cx="2458779" cy="621820"/>
              <a:chOff x="2410381" y="8398694"/>
              <a:chExt cx="2458779" cy="621820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462D5069-ABDD-4F43-8F80-AE26572CD26E}"/>
                  </a:ext>
                </a:extLst>
              </p:cNvPr>
              <p:cNvSpPr/>
              <p:nvPr/>
            </p:nvSpPr>
            <p:spPr>
              <a:xfrm>
                <a:off x="2410381" y="8398694"/>
                <a:ext cx="2458779" cy="62182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2">
                <a:extLst>
                  <a:ext uri="{FF2B5EF4-FFF2-40B4-BE49-F238E27FC236}">
                    <a16:creationId xmlns:a16="http://schemas.microsoft.com/office/drawing/2014/main" id="{C3098FF1-721C-4D4D-A96C-0C90F0A0B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5553" y="8554826"/>
                <a:ext cx="2438400" cy="45318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0DD45EA-8427-49C8-AE8F-632D3F83B253}"/>
                </a:ext>
              </a:extLst>
            </p:cNvPr>
            <p:cNvSpPr/>
            <p:nvPr/>
          </p:nvSpPr>
          <p:spPr>
            <a:xfrm>
              <a:off x="2410381" y="8377046"/>
              <a:ext cx="24433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700" dirty="0">
                  <a:solidFill>
                    <a:schemeClr val="bg1"/>
                  </a:solidFill>
                </a:rPr>
                <a:t>** GliderGuider LED Battery Monitor </a:t>
              </a:r>
              <a:r>
                <a:rPr lang="en-US" altLang="en-US" sz="500" dirty="0">
                  <a:solidFill>
                    <a:schemeClr val="bg1"/>
                  </a:solidFill>
                </a:rPr>
                <a:t>(http://www.gliderguider.net)</a:t>
              </a:r>
              <a:endParaRPr lang="en-US" altLang="en-US" sz="7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319AF072-94B0-4A49-810B-542F66079AE4}"/>
              </a:ext>
            </a:extLst>
          </p:cNvPr>
          <p:cNvCxnSpPr>
            <a:cxnSpLocks/>
          </p:cNvCxnSpPr>
          <p:nvPr/>
        </p:nvCxnSpPr>
        <p:spPr>
          <a:xfrm>
            <a:off x="1916447" y="3692673"/>
            <a:ext cx="0" cy="1027039"/>
          </a:xfrm>
          <a:prstGeom prst="line">
            <a:avLst/>
          </a:prstGeom>
          <a:ln w="28575">
            <a:solidFill>
              <a:srgbClr val="FFCC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D96AA5-F3D9-4690-B732-DEFECA8F8745}"/>
              </a:ext>
            </a:extLst>
          </p:cNvPr>
          <p:cNvGrpSpPr/>
          <p:nvPr/>
        </p:nvGrpSpPr>
        <p:grpSpPr>
          <a:xfrm>
            <a:off x="3130813" y="4548262"/>
            <a:ext cx="409575" cy="223838"/>
            <a:chOff x="3393048" y="5675884"/>
            <a:chExt cx="409575" cy="22383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DE4020B-0DF4-403E-83B7-876FD14DFEDF}"/>
                </a:ext>
              </a:extLst>
            </p:cNvPr>
            <p:cNvSpPr/>
            <p:nvPr/>
          </p:nvSpPr>
          <p:spPr>
            <a:xfrm>
              <a:off x="3731185" y="581399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70300-F28F-48E3-A2DC-7BB914C57227}"/>
                </a:ext>
              </a:extLst>
            </p:cNvPr>
            <p:cNvSpPr/>
            <p:nvPr/>
          </p:nvSpPr>
          <p:spPr>
            <a:xfrm>
              <a:off x="3393048" y="5804472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7FF32CD-66A0-4AC4-BFB9-5CE5310BAE71}"/>
                </a:ext>
              </a:extLst>
            </p:cNvPr>
            <p:cNvCxnSpPr>
              <a:stCxn id="62" idx="6"/>
            </p:cNvCxnSpPr>
            <p:nvPr/>
          </p:nvCxnSpPr>
          <p:spPr>
            <a:xfrm flipV="1">
              <a:off x="3464485" y="5675884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1B54E1AE-A5AC-4F81-8EB8-1B1D67D55D22}"/>
              </a:ext>
            </a:extLst>
          </p:cNvPr>
          <p:cNvCxnSpPr>
            <a:cxnSpLocks/>
          </p:cNvCxnSpPr>
          <p:nvPr/>
        </p:nvCxnSpPr>
        <p:spPr>
          <a:xfrm>
            <a:off x="2134069" y="4273488"/>
            <a:ext cx="225308" cy="5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3E975277-8DCF-47F9-9795-B4E59B84A387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4338860" y="3630060"/>
            <a:ext cx="15912" cy="1584079"/>
          </a:xfrm>
          <a:prstGeom prst="line">
            <a:avLst/>
          </a:prstGeom>
          <a:ln w="285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D13C0B7-0BA6-40D2-B70A-9D629262AA9D}"/>
              </a:ext>
            </a:extLst>
          </p:cNvPr>
          <p:cNvGrpSpPr/>
          <p:nvPr/>
        </p:nvGrpSpPr>
        <p:grpSpPr>
          <a:xfrm>
            <a:off x="4309366" y="4836023"/>
            <a:ext cx="1952311" cy="1825326"/>
            <a:chOff x="4325444" y="5724128"/>
            <a:chExt cx="1952311" cy="1825326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84D17E6-1ED1-4DD5-997D-2CC1A9A5A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932" y="5769136"/>
              <a:ext cx="853808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B4FB42C7-4219-4D37-8280-CC5F8F3039AD}"/>
                </a:ext>
              </a:extLst>
            </p:cNvPr>
            <p:cNvGrpSpPr/>
            <p:nvPr/>
          </p:nvGrpSpPr>
          <p:grpSpPr>
            <a:xfrm>
              <a:off x="4767118" y="5749966"/>
              <a:ext cx="1510637" cy="1799488"/>
              <a:chOff x="1041000" y="5895534"/>
              <a:chExt cx="1510637" cy="1799488"/>
            </a:xfrm>
          </p:grpSpPr>
          <p:pic>
            <p:nvPicPr>
              <p:cNvPr id="214" name="Picture 34" descr="earth  ground symbol">
                <a:extLst>
                  <a:ext uri="{FF2B5EF4-FFF2-40B4-BE49-F238E27FC236}">
                    <a16:creationId xmlns:a16="http://schemas.microsoft.com/office/drawing/2014/main" id="{CAA84C0E-F1B5-4D7E-804A-7CDA7200C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478" y="6856822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18" descr="led symbol">
                <a:extLst>
                  <a:ext uri="{FF2B5EF4-FFF2-40B4-BE49-F238E27FC236}">
                    <a16:creationId xmlns:a16="http://schemas.microsoft.com/office/drawing/2014/main" id="{2CF432B5-77A5-4876-B07C-B6CF7A096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000" y="6253745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" name="TextBox 41">
                <a:extLst>
                  <a:ext uri="{FF2B5EF4-FFF2-40B4-BE49-F238E27FC236}">
                    <a16:creationId xmlns:a16="http://schemas.microsoft.com/office/drawing/2014/main" id="{DA00BE47-B860-403F-92FA-CF5F833E0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9966" y="6508858"/>
                <a:ext cx="721671" cy="461665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GliderGuider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LED Battery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Monitor**</a:t>
                </a:r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13CA0BC-6BD2-4275-AF23-F760EAB07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1444" y="5895534"/>
                <a:ext cx="0" cy="39077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97952412-4FFC-4D37-B77B-CE9CBF146F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1299" y="6307876"/>
                <a:ext cx="0" cy="2472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1D077C8-E92C-41EB-9D2F-E048B0DCC580}"/>
                </a:ext>
              </a:extLst>
            </p:cNvPr>
            <p:cNvSpPr/>
            <p:nvPr/>
          </p:nvSpPr>
          <p:spPr>
            <a:xfrm>
              <a:off x="4325444" y="5724128"/>
              <a:ext cx="76200" cy="762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C6FCD1-FA22-42AD-B8CE-683B057F9D3F}"/>
              </a:ext>
            </a:extLst>
          </p:cNvPr>
          <p:cNvGrpSpPr/>
          <p:nvPr/>
        </p:nvGrpSpPr>
        <p:grpSpPr>
          <a:xfrm>
            <a:off x="401246" y="4836023"/>
            <a:ext cx="1995636" cy="1810318"/>
            <a:chOff x="420858" y="5724128"/>
            <a:chExt cx="1995636" cy="181031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5C5CD2-54C8-4873-ADD5-2112A70B2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9459" y="5762627"/>
              <a:ext cx="88918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EB7A843-C290-453A-B4B5-E87B831A0210}"/>
                </a:ext>
              </a:extLst>
            </p:cNvPr>
            <p:cNvGrpSpPr/>
            <p:nvPr/>
          </p:nvGrpSpPr>
          <p:grpSpPr>
            <a:xfrm>
              <a:off x="420858" y="5762627"/>
              <a:ext cx="1503267" cy="1771819"/>
              <a:chOff x="413088" y="5910179"/>
              <a:chExt cx="1503267" cy="1771819"/>
            </a:xfrm>
          </p:grpSpPr>
          <p:pic>
            <p:nvPicPr>
              <p:cNvPr id="88" name="Picture 34" descr="earth  ground symbol">
                <a:extLst>
                  <a:ext uri="{FF2B5EF4-FFF2-40B4-BE49-F238E27FC236}">
                    <a16:creationId xmlns:a16="http://schemas.microsoft.com/office/drawing/2014/main" id="{0906F78E-7268-4BCB-BE63-ABF7026F8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815" y="6843798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18" descr="led symbol">
                <a:extLst>
                  <a:ext uri="{FF2B5EF4-FFF2-40B4-BE49-F238E27FC236}">
                    <a16:creationId xmlns:a16="http://schemas.microsoft.com/office/drawing/2014/main" id="{D69FCD95-5833-4979-B5A1-8B707490C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78155" y="6275497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TextBox 41">
                <a:extLst>
                  <a:ext uri="{FF2B5EF4-FFF2-40B4-BE49-F238E27FC236}">
                    <a16:creationId xmlns:a16="http://schemas.microsoft.com/office/drawing/2014/main" id="{B12945F9-1D52-49DB-A5CC-6E86314D8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088" y="6540373"/>
                <a:ext cx="721671" cy="461665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GliderGuider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LED Battery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Monitor**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A6BD9D3-BA70-4AE0-99A6-824C90C772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1444" y="5910179"/>
                <a:ext cx="7344" cy="3761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3C00116-E15D-402D-9FAA-E57F69107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9836" y="6332738"/>
                <a:ext cx="380" cy="25709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8BADF9B-9587-4A16-8677-1DD7FDF70007}"/>
                </a:ext>
              </a:extLst>
            </p:cNvPr>
            <p:cNvSpPr/>
            <p:nvPr/>
          </p:nvSpPr>
          <p:spPr>
            <a:xfrm>
              <a:off x="2340294" y="5724128"/>
              <a:ext cx="76200" cy="762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DE2D8D37-3C6C-494C-9ECC-07530DB410CF}"/>
              </a:ext>
            </a:extLst>
          </p:cNvPr>
          <p:cNvCxnSpPr>
            <a:cxnSpLocks/>
          </p:cNvCxnSpPr>
          <p:nvPr/>
        </p:nvCxnSpPr>
        <p:spPr>
          <a:xfrm flipH="1">
            <a:off x="4602315" y="4261386"/>
            <a:ext cx="209239" cy="6947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Picture 260">
            <a:extLst>
              <a:ext uri="{FF2B5EF4-FFF2-40B4-BE49-F238E27FC236}">
                <a16:creationId xmlns:a16="http://schemas.microsoft.com/office/drawing/2014/main" id="{F53D1D41-71A4-45E5-8E28-EB64D2DCC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2" y="4141465"/>
            <a:ext cx="256087" cy="253737"/>
          </a:xfrm>
          <a:prstGeom prst="rect">
            <a:avLst/>
          </a:prstGeom>
        </p:spPr>
      </p:pic>
      <p:sp>
        <p:nvSpPr>
          <p:cNvPr id="317" name="Oval 316">
            <a:extLst>
              <a:ext uri="{FF2B5EF4-FFF2-40B4-BE49-F238E27FC236}">
                <a16:creationId xmlns:a16="http://schemas.microsoft.com/office/drawing/2014/main" id="{0E91DEC4-5080-4DB6-89C7-9FC253F11702}"/>
              </a:ext>
            </a:extLst>
          </p:cNvPr>
          <p:cNvSpPr/>
          <p:nvPr/>
        </p:nvSpPr>
        <p:spPr>
          <a:xfrm>
            <a:off x="4319431" y="4228754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658BA615-B3E8-4EAC-B465-27AEFD229234}"/>
              </a:ext>
            </a:extLst>
          </p:cNvPr>
          <p:cNvSpPr/>
          <p:nvPr/>
        </p:nvSpPr>
        <p:spPr>
          <a:xfrm flipH="1">
            <a:off x="4751977" y="4222251"/>
            <a:ext cx="76200" cy="762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95FC941-5A6D-46C8-974B-7FABC988B2AC}"/>
              </a:ext>
            </a:extLst>
          </p:cNvPr>
          <p:cNvSpPr/>
          <p:nvPr/>
        </p:nvSpPr>
        <p:spPr>
          <a:xfrm flipH="1">
            <a:off x="1884987" y="4246086"/>
            <a:ext cx="76200" cy="762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5512E14-57EF-48A4-BE9A-8C1F366CC92C}"/>
              </a:ext>
            </a:extLst>
          </p:cNvPr>
          <p:cNvSpPr/>
          <p:nvPr/>
        </p:nvSpPr>
        <p:spPr>
          <a:xfrm>
            <a:off x="2311274" y="4235388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A26610BC-C8C1-40C8-A12E-44AC6F7E4721}"/>
              </a:ext>
            </a:extLst>
          </p:cNvPr>
          <p:cNvCxnSpPr>
            <a:cxnSpLocks/>
          </p:cNvCxnSpPr>
          <p:nvPr/>
        </p:nvCxnSpPr>
        <p:spPr>
          <a:xfrm flipH="1">
            <a:off x="1907636" y="4281212"/>
            <a:ext cx="23418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" name="Picture 285">
            <a:extLst>
              <a:ext uri="{FF2B5EF4-FFF2-40B4-BE49-F238E27FC236}">
                <a16:creationId xmlns:a16="http://schemas.microsoft.com/office/drawing/2014/main" id="{34C5AEA9-76CB-4C41-82F0-52F55A6B9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3781" y="4146620"/>
            <a:ext cx="256087" cy="253737"/>
          </a:xfrm>
          <a:prstGeom prst="rect">
            <a:avLst/>
          </a:prstGeom>
        </p:spPr>
      </p:pic>
      <p:sp>
        <p:nvSpPr>
          <p:cNvPr id="148" name="TextBox 63">
            <a:extLst>
              <a:ext uri="{FF2B5EF4-FFF2-40B4-BE49-F238E27FC236}">
                <a16:creationId xmlns:a16="http://schemas.microsoft.com/office/drawing/2014/main" id="{A6CFECB5-356D-4D5A-843D-B7AFC7E8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7" y="8302362"/>
            <a:ext cx="407772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* The Battery Bus Bridging Switch is used to tie the two power buses together and, by using the two diodes, not allowing cross charging of the batteries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800" dirty="0"/>
              <a:t>** GliderGuider items were available at  http://gliderguider.net</a:t>
            </a:r>
          </a:p>
        </p:txBody>
      </p:sp>
      <p:sp>
        <p:nvSpPr>
          <p:cNvPr id="147" name="Speech Bubble: Rectangle 146">
            <a:extLst>
              <a:ext uri="{FF2B5EF4-FFF2-40B4-BE49-F238E27FC236}">
                <a16:creationId xmlns:a16="http://schemas.microsoft.com/office/drawing/2014/main" id="{DA528546-7A0C-4BF4-A98D-E1DB0F656C53}"/>
              </a:ext>
            </a:extLst>
          </p:cNvPr>
          <p:cNvSpPr/>
          <p:nvPr/>
        </p:nvSpPr>
        <p:spPr>
          <a:xfrm>
            <a:off x="880268" y="4145291"/>
            <a:ext cx="721670" cy="415047"/>
          </a:xfrm>
          <a:prstGeom prst="wedgeRectCallout">
            <a:avLst>
              <a:gd name="adj1" fmla="val 81846"/>
              <a:gd name="adj2" fmla="val -168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Schottky Diode (1N5821)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641F2-B49F-4F13-B17C-62E062773B79}"/>
              </a:ext>
            </a:extLst>
          </p:cNvPr>
          <p:cNvSpPr/>
          <p:nvPr/>
        </p:nvSpPr>
        <p:spPr>
          <a:xfrm>
            <a:off x="2620619" y="3967059"/>
            <a:ext cx="6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To Battery A </a:t>
            </a:r>
          </a:p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</a:p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12F096-3B1F-4915-B779-51E8FDC81C2F}"/>
              </a:ext>
            </a:extLst>
          </p:cNvPr>
          <p:cNvSpPr/>
          <p:nvPr/>
        </p:nvSpPr>
        <p:spPr>
          <a:xfrm>
            <a:off x="3455949" y="3980890"/>
            <a:ext cx="6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To Battery B </a:t>
            </a:r>
          </a:p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</a:p>
          <a:p>
            <a:pPr algn="ctr">
              <a:spcBef>
                <a:spcPct val="0"/>
              </a:spcBef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53E4848-F9A6-4E6B-ADA9-0997C31781E5}"/>
              </a:ext>
            </a:extLst>
          </p:cNvPr>
          <p:cNvCxnSpPr>
            <a:cxnSpLocks/>
          </p:cNvCxnSpPr>
          <p:nvPr/>
        </p:nvCxnSpPr>
        <p:spPr>
          <a:xfrm flipV="1">
            <a:off x="2951509" y="3732093"/>
            <a:ext cx="0" cy="268491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2F5D382-0723-4338-8E17-B32BB90180C4}"/>
              </a:ext>
            </a:extLst>
          </p:cNvPr>
          <p:cNvCxnSpPr>
            <a:cxnSpLocks/>
          </p:cNvCxnSpPr>
          <p:nvPr/>
        </p:nvCxnSpPr>
        <p:spPr>
          <a:xfrm flipV="1">
            <a:off x="3766629" y="3732093"/>
            <a:ext cx="0" cy="268491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0496A1-201B-4955-BA3E-FDB883EF6448}"/>
              </a:ext>
            </a:extLst>
          </p:cNvPr>
          <p:cNvGrpSpPr/>
          <p:nvPr/>
        </p:nvGrpSpPr>
        <p:grpSpPr>
          <a:xfrm>
            <a:off x="1924256" y="6154372"/>
            <a:ext cx="849293" cy="1591352"/>
            <a:chOff x="1940334" y="6826453"/>
            <a:chExt cx="849293" cy="1591352"/>
          </a:xfrm>
        </p:grpSpPr>
        <p:pic>
          <p:nvPicPr>
            <p:cNvPr id="47" name="Picture 14" descr="battery symbol">
              <a:extLst>
                <a:ext uri="{FF2B5EF4-FFF2-40B4-BE49-F238E27FC236}">
                  <a16:creationId xmlns:a16="http://schemas.microsoft.com/office/drawing/2014/main" id="{BE2CEDA4-28E5-4ED7-85B4-9D38BD8EC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940334" y="7020272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4" descr="earth  ground symbol">
              <a:extLst>
                <a:ext uri="{FF2B5EF4-FFF2-40B4-BE49-F238E27FC236}">
                  <a16:creationId xmlns:a16="http://schemas.microsoft.com/office/drawing/2014/main" id="{2B31983F-0531-40B6-8D34-3A65CFA5B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427" y="7579605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BE8CB8-CB71-4107-8B0F-CA4D025EB179}"/>
                </a:ext>
              </a:extLst>
            </p:cNvPr>
            <p:cNvSpPr/>
            <p:nvPr/>
          </p:nvSpPr>
          <p:spPr>
            <a:xfrm>
              <a:off x="2262801" y="6964317"/>
              <a:ext cx="228507" cy="24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AD5FE1F-2D04-4169-A86E-6DD2A5375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6685" y="6826453"/>
              <a:ext cx="0" cy="491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7DC41EE-64C8-4AD9-BD41-7015A96744E0}"/>
              </a:ext>
            </a:extLst>
          </p:cNvPr>
          <p:cNvGrpSpPr/>
          <p:nvPr/>
        </p:nvGrpSpPr>
        <p:grpSpPr>
          <a:xfrm>
            <a:off x="3919417" y="6156176"/>
            <a:ext cx="849293" cy="1607986"/>
            <a:chOff x="1940334" y="6826453"/>
            <a:chExt cx="849293" cy="1607986"/>
          </a:xfrm>
        </p:grpSpPr>
        <p:pic>
          <p:nvPicPr>
            <p:cNvPr id="131" name="Picture 14" descr="battery symbol">
              <a:extLst>
                <a:ext uri="{FF2B5EF4-FFF2-40B4-BE49-F238E27FC236}">
                  <a16:creationId xmlns:a16="http://schemas.microsoft.com/office/drawing/2014/main" id="{D5424699-ADA3-4050-B2A1-B2809383E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940334" y="7020272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34" descr="earth  ground symbol">
              <a:extLst>
                <a:ext uri="{FF2B5EF4-FFF2-40B4-BE49-F238E27FC236}">
                  <a16:creationId xmlns:a16="http://schemas.microsoft.com/office/drawing/2014/main" id="{4F146B43-908B-4B09-B3B2-6C323B979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427" y="7596239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EBCB7DD-7D97-4B3A-A6E4-B560113A3EFE}"/>
                </a:ext>
              </a:extLst>
            </p:cNvPr>
            <p:cNvSpPr/>
            <p:nvPr/>
          </p:nvSpPr>
          <p:spPr>
            <a:xfrm>
              <a:off x="2262801" y="6964317"/>
              <a:ext cx="228507" cy="24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1C11E22-8207-47D7-AF1B-C8A961A33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6685" y="6826453"/>
              <a:ext cx="0" cy="491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9BFFE671-758C-4D91-8D47-5613D81E7B3A}"/>
              </a:ext>
            </a:extLst>
          </p:cNvPr>
          <p:cNvSpPr txBox="1"/>
          <p:nvPr/>
        </p:nvSpPr>
        <p:spPr>
          <a:xfrm>
            <a:off x="4091429" y="947500"/>
            <a:ext cx="2262159" cy="60016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To Communication </a:t>
            </a:r>
            <a:r>
              <a:rPr lang="en-US" sz="1100" b="1" i="0" dirty="0">
                <a:solidFill>
                  <a:srgbClr val="FF0000"/>
                </a:solidFill>
              </a:rPr>
              <a:t>Avionics</a:t>
            </a:r>
          </a:p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Power Terminals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(FLARM, Transceiver, Transponder)</a:t>
            </a:r>
            <a:endParaRPr lang="en-US" sz="1100" b="1" i="0" dirty="0">
              <a:solidFill>
                <a:srgbClr val="FF0000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EB44B33-F07C-478A-8590-C70190E5A3F8}"/>
              </a:ext>
            </a:extLst>
          </p:cNvPr>
          <p:cNvSpPr/>
          <p:nvPr/>
        </p:nvSpPr>
        <p:spPr>
          <a:xfrm>
            <a:off x="1066313" y="6526582"/>
            <a:ext cx="4742714" cy="12304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230">
            <a:extLst>
              <a:ext uri="{FF2B5EF4-FFF2-40B4-BE49-F238E27FC236}">
                <a16:creationId xmlns:a16="http://schemas.microsoft.com/office/drawing/2014/main" id="{E361BEE9-D72D-4078-A197-B70B5725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593" y="6668506"/>
            <a:ext cx="6702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Battery Negative Wiring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 Instrument Panel Ground Bus</a:t>
            </a:r>
            <a:endParaRPr lang="en-US" altLang="en-US" sz="8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AFE398F-E77A-4CA9-B6B3-DB258B5E9C6D}"/>
              </a:ext>
            </a:extLst>
          </p:cNvPr>
          <p:cNvSpPr txBox="1"/>
          <p:nvPr/>
        </p:nvSpPr>
        <p:spPr>
          <a:xfrm>
            <a:off x="1002422" y="2257056"/>
            <a:ext cx="978153" cy="26161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Battery A Bus</a:t>
            </a:r>
            <a:endParaRPr lang="en-US" sz="1100" b="1" i="0" dirty="0">
              <a:solidFill>
                <a:srgbClr val="FF000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02ABF8F-B1B5-4440-BC60-A33FB2F50751}"/>
              </a:ext>
            </a:extLst>
          </p:cNvPr>
          <p:cNvSpPr txBox="1"/>
          <p:nvPr/>
        </p:nvSpPr>
        <p:spPr>
          <a:xfrm>
            <a:off x="4712985" y="2213093"/>
            <a:ext cx="971741" cy="26161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Battery B Bus</a:t>
            </a:r>
            <a:endParaRPr lang="en-US" sz="1100" b="1" i="0" dirty="0">
              <a:solidFill>
                <a:srgbClr val="FF0000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F980F80-CA1F-4A98-8014-AB0519849634}"/>
              </a:ext>
            </a:extLst>
          </p:cNvPr>
          <p:cNvSpPr txBox="1"/>
          <p:nvPr/>
        </p:nvSpPr>
        <p:spPr>
          <a:xfrm>
            <a:off x="2612767" y="2203945"/>
            <a:ext cx="1590500" cy="26161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Battery A/B Ground Bus</a:t>
            </a:r>
            <a:endParaRPr lang="en-US" sz="1100" b="1" i="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F420F08-63FA-4EB4-870D-60D97CE5BF22}"/>
              </a:ext>
            </a:extLst>
          </p:cNvPr>
          <p:cNvCxnSpPr>
            <a:cxnSpLocks/>
          </p:cNvCxnSpPr>
          <p:nvPr/>
        </p:nvCxnSpPr>
        <p:spPr>
          <a:xfrm>
            <a:off x="2384765" y="7159252"/>
            <a:ext cx="86775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8EEAB3A-69E1-40D1-A631-6E4F9F1859C2}"/>
              </a:ext>
            </a:extLst>
          </p:cNvPr>
          <p:cNvCxnSpPr>
            <a:cxnSpLocks/>
          </p:cNvCxnSpPr>
          <p:nvPr/>
        </p:nvCxnSpPr>
        <p:spPr>
          <a:xfrm flipH="1">
            <a:off x="3437670" y="7159252"/>
            <a:ext cx="86775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6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938C9-0335-4FF5-B8B9-54D9F7A92A01}"/>
              </a:ext>
            </a:extLst>
          </p:cNvPr>
          <p:cNvSpPr txBox="1"/>
          <p:nvPr/>
        </p:nvSpPr>
        <p:spPr>
          <a:xfrm>
            <a:off x="2030676" y="72372"/>
            <a:ext cx="28446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ASW-27B N227BB</a:t>
            </a:r>
          </a:p>
          <a:p>
            <a:pPr algn="ctr"/>
            <a:r>
              <a:rPr lang="en-US" sz="1600" dirty="0"/>
              <a:t>Avionics Power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C7206-22B2-4ECF-A75B-AB948F189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1" y="5753758"/>
            <a:ext cx="2407059" cy="42781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E6ED7A-F590-499D-838A-C3F907C1BC32}"/>
              </a:ext>
            </a:extLst>
          </p:cNvPr>
          <p:cNvGrpSpPr/>
          <p:nvPr/>
        </p:nvGrpSpPr>
        <p:grpSpPr>
          <a:xfrm>
            <a:off x="-11420" y="961559"/>
            <a:ext cx="6928820" cy="4738533"/>
            <a:chOff x="990600" y="1162710"/>
            <a:chExt cx="6928820" cy="47385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DF4C51-3FF9-4F8F-A2EA-CD6FDE45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05804" y="-352494"/>
              <a:ext cx="3898412" cy="69288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D202B3D8-7E5B-433F-B7EF-40FF7A4EE018}"/>
                </a:ext>
              </a:extLst>
            </p:cNvPr>
            <p:cNvSpPr/>
            <p:nvPr/>
          </p:nvSpPr>
          <p:spPr bwMode="auto">
            <a:xfrm rot="5400000">
              <a:off x="3169823" y="4627306"/>
              <a:ext cx="304800" cy="1337769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8D7FC74-CAFD-4FCE-86B2-12510A9C9296}"/>
                </a:ext>
              </a:extLst>
            </p:cNvPr>
            <p:cNvSpPr/>
            <p:nvPr/>
          </p:nvSpPr>
          <p:spPr bwMode="auto">
            <a:xfrm rot="5400000">
              <a:off x="4559511" y="4687407"/>
              <a:ext cx="304800" cy="1187657"/>
            </a:xfrm>
            <a:prstGeom prst="rightBrace">
              <a:avLst>
                <a:gd name="adj1" fmla="val 22631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8CC4C8-7CE9-4D68-9731-48B2383F4649}"/>
                </a:ext>
              </a:extLst>
            </p:cNvPr>
            <p:cNvSpPr txBox="1"/>
            <p:nvPr/>
          </p:nvSpPr>
          <p:spPr>
            <a:xfrm rot="21591666">
              <a:off x="2578044" y="5470356"/>
              <a:ext cx="1435009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0" i="0" dirty="0">
                  <a:solidFill>
                    <a:srgbClr val="FF0000"/>
                  </a:solidFill>
                </a:rPr>
                <a:t>Positive Battery A Bus</a:t>
              </a:r>
            </a:p>
            <a:p>
              <a:pPr algn="ctr"/>
              <a:r>
                <a:rPr lang="en-US" sz="1100" b="0" i="0" dirty="0">
                  <a:solidFill>
                    <a:srgbClr val="FF0000"/>
                  </a:solidFill>
                </a:rPr>
                <a:t>Connections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E91E0B-EC96-439E-BC7E-3181A7FE3292}"/>
                </a:ext>
              </a:extLst>
            </p:cNvPr>
            <p:cNvSpPr txBox="1"/>
            <p:nvPr/>
          </p:nvSpPr>
          <p:spPr>
            <a:xfrm rot="21591666">
              <a:off x="3945527" y="5470269"/>
              <a:ext cx="1486304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Negative Battery Bus </a:t>
              </a:r>
            </a:p>
            <a:p>
              <a:pPr algn="ctr"/>
              <a:r>
                <a:rPr lang="en-US" sz="11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Ground Connections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6675DE40-1F5D-4765-A0EB-482385E80B82}"/>
                </a:ext>
              </a:extLst>
            </p:cNvPr>
            <p:cNvSpPr/>
            <p:nvPr/>
          </p:nvSpPr>
          <p:spPr bwMode="auto">
            <a:xfrm rot="5400000">
              <a:off x="5892890" y="4668659"/>
              <a:ext cx="304800" cy="1225153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B4E58-F42C-4E47-87BF-39D50059FD8A}"/>
                </a:ext>
              </a:extLst>
            </p:cNvPr>
            <p:cNvSpPr txBox="1"/>
            <p:nvPr/>
          </p:nvSpPr>
          <p:spPr>
            <a:xfrm rot="21591666">
              <a:off x="5366709" y="5470270"/>
              <a:ext cx="1430200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0" i="0" dirty="0">
                  <a:solidFill>
                    <a:srgbClr val="FF0000"/>
                  </a:solidFill>
                </a:rPr>
                <a:t>Positive Battery B Bus</a:t>
              </a:r>
            </a:p>
            <a:p>
              <a:pPr algn="ctr"/>
              <a:r>
                <a:rPr lang="en-US" sz="1100" b="0" i="0" dirty="0">
                  <a:solidFill>
                    <a:srgbClr val="FF0000"/>
                  </a:solidFill>
                </a:rPr>
                <a:t>Connections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CC448-C82D-4E78-8464-ABE8F18028C5}"/>
                </a:ext>
              </a:extLst>
            </p:cNvPr>
            <p:cNvSpPr/>
            <p:nvPr/>
          </p:nvSpPr>
          <p:spPr bwMode="auto">
            <a:xfrm>
              <a:off x="4106174" y="1291507"/>
              <a:ext cx="1190445" cy="359539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83196A-1BD1-41EC-A828-6CD890D4F36B}"/>
                </a:ext>
              </a:extLst>
            </p:cNvPr>
            <p:cNvSpPr/>
            <p:nvPr/>
          </p:nvSpPr>
          <p:spPr bwMode="auto">
            <a:xfrm>
              <a:off x="5351929" y="1291507"/>
              <a:ext cx="1313289" cy="35953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3B1473-2B37-4C8B-B5C8-A4C1C30D8B78}"/>
                </a:ext>
              </a:extLst>
            </p:cNvPr>
            <p:cNvSpPr/>
            <p:nvPr/>
          </p:nvSpPr>
          <p:spPr bwMode="auto">
            <a:xfrm>
              <a:off x="2631688" y="1295400"/>
              <a:ext cx="1430742" cy="35953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409F2C0-8A6C-401E-8477-CA5DFF3C5E65}"/>
              </a:ext>
            </a:extLst>
          </p:cNvPr>
          <p:cNvSpPr/>
          <p:nvPr/>
        </p:nvSpPr>
        <p:spPr>
          <a:xfrm>
            <a:off x="3212976" y="6864474"/>
            <a:ext cx="1512168" cy="504056"/>
          </a:xfrm>
          <a:prstGeom prst="wedgeRectCallout">
            <a:avLst>
              <a:gd name="adj1" fmla="val -97926"/>
              <a:gd name="adj2" fmla="val -6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5A Breaker/Switch</a:t>
            </a:r>
          </a:p>
          <a:p>
            <a:pPr algn="ctr"/>
            <a:r>
              <a:rPr lang="en-US" sz="1100" b="1" dirty="0"/>
              <a:t>“Navigation” </a:t>
            </a:r>
          </a:p>
          <a:p>
            <a:pPr algn="ctr"/>
            <a:r>
              <a:rPr lang="en-US" sz="1100" b="1" dirty="0"/>
              <a:t>Battery A Bus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15609A4E-5216-4BCF-9558-BA3F1033E128}"/>
              </a:ext>
            </a:extLst>
          </p:cNvPr>
          <p:cNvSpPr/>
          <p:nvPr/>
        </p:nvSpPr>
        <p:spPr>
          <a:xfrm>
            <a:off x="3212976" y="7571262"/>
            <a:ext cx="1512168" cy="504056"/>
          </a:xfrm>
          <a:prstGeom prst="wedgeRectCallout">
            <a:avLst>
              <a:gd name="adj1" fmla="val -80934"/>
              <a:gd name="adj2" fmla="val -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5A Breaker/Switch</a:t>
            </a:r>
          </a:p>
          <a:p>
            <a:pPr algn="ctr"/>
            <a:r>
              <a:rPr lang="en-US" sz="1100" b="1" dirty="0"/>
              <a:t>“Communications” </a:t>
            </a:r>
          </a:p>
          <a:p>
            <a:pPr algn="ctr"/>
            <a:r>
              <a:rPr lang="en-US" sz="1100" b="1" dirty="0"/>
              <a:t>Battery B Bus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3CA53D6-48D4-4E3B-87FF-A411D61BE804}"/>
              </a:ext>
            </a:extLst>
          </p:cNvPr>
          <p:cNvSpPr/>
          <p:nvPr/>
        </p:nvSpPr>
        <p:spPr>
          <a:xfrm>
            <a:off x="3212976" y="6120929"/>
            <a:ext cx="1512168" cy="504056"/>
          </a:xfrm>
          <a:prstGeom prst="wedgeRectCallout">
            <a:avLst>
              <a:gd name="adj1" fmla="val -101971"/>
              <a:gd name="adj2" fmla="val -6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Battery A/B Buses</a:t>
            </a:r>
          </a:p>
          <a:p>
            <a:pPr algn="ctr"/>
            <a:r>
              <a:rPr lang="en-US" sz="1100" b="1" dirty="0"/>
              <a:t>Bridging Switch</a:t>
            </a:r>
          </a:p>
        </p:txBody>
      </p:sp>
    </p:spTree>
    <p:extLst>
      <p:ext uri="{BB962C8B-B14F-4D97-AF65-F5344CB8AC3E}">
        <p14:creationId xmlns:p14="http://schemas.microsoft.com/office/powerpoint/2010/main" val="184673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418</Words>
  <Application>Microsoft Office PowerPoint</Application>
  <PresentationFormat>On-screen Show (4:3)</PresentationFormat>
  <Paragraphs>140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DeRosa</dc:creator>
  <cp:lastModifiedBy>jderosa2</cp:lastModifiedBy>
  <cp:revision>79</cp:revision>
  <cp:lastPrinted>2019-01-30T00:13:33Z</cp:lastPrinted>
  <dcterms:created xsi:type="dcterms:W3CDTF">2018-01-13T00:24:20Z</dcterms:created>
  <dcterms:modified xsi:type="dcterms:W3CDTF">2021-03-16T18:04:35Z</dcterms:modified>
</cp:coreProperties>
</file>