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6858000" cy="9144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2310" y="2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5196-DB44-4EE2-B53A-BDD949091131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9D13B-AD01-4E86-BDD8-1034044F0C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5196-DB44-4EE2-B53A-BDD949091131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9D13B-AD01-4E86-BDD8-1034044F0C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5196-DB44-4EE2-B53A-BDD949091131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9D13B-AD01-4E86-BDD8-1034044F0C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5196-DB44-4EE2-B53A-BDD949091131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9D13B-AD01-4E86-BDD8-1034044F0C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5196-DB44-4EE2-B53A-BDD949091131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9D13B-AD01-4E86-BDD8-1034044F0C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5196-DB44-4EE2-B53A-BDD949091131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9D13B-AD01-4E86-BDD8-1034044F0C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5196-DB44-4EE2-B53A-BDD949091131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9D13B-AD01-4E86-BDD8-1034044F0C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5196-DB44-4EE2-B53A-BDD949091131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9D13B-AD01-4E86-BDD8-1034044F0C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5196-DB44-4EE2-B53A-BDD949091131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9D13B-AD01-4E86-BDD8-1034044F0C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5196-DB44-4EE2-B53A-BDD949091131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9D13B-AD01-4E86-BDD8-1034044F0C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5196-DB44-4EE2-B53A-BDD949091131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9D13B-AD01-4E86-BDD8-1034044F0C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55196-DB44-4EE2-B53A-BDD949091131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9D13B-AD01-4E86-BDD8-1034044F0C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gi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D377608-E26B-4256-9489-2FD6D3ACFEC2}"/>
              </a:ext>
            </a:extLst>
          </p:cNvPr>
          <p:cNvGrpSpPr/>
          <p:nvPr/>
        </p:nvGrpSpPr>
        <p:grpSpPr>
          <a:xfrm>
            <a:off x="5674433" y="1710085"/>
            <a:ext cx="1030185" cy="2270580"/>
            <a:chOff x="5318256" y="888505"/>
            <a:chExt cx="1166736" cy="2571545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0A7A04C-388A-4D02-824C-382D3EF1AF9C}"/>
                </a:ext>
              </a:extLst>
            </p:cNvPr>
            <p:cNvGrpSpPr/>
            <p:nvPr/>
          </p:nvGrpSpPr>
          <p:grpSpPr>
            <a:xfrm>
              <a:off x="5318256" y="1097241"/>
              <a:ext cx="1031126" cy="2181144"/>
              <a:chOff x="5138833" y="787130"/>
              <a:chExt cx="1031126" cy="2181144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9FFBB87B-32FA-4E11-8673-C34C1EA63B2C}"/>
                  </a:ext>
                </a:extLst>
              </p:cNvPr>
              <p:cNvGrpSpPr/>
              <p:nvPr/>
            </p:nvGrpSpPr>
            <p:grpSpPr>
              <a:xfrm>
                <a:off x="5138833" y="787130"/>
                <a:ext cx="1031126" cy="1286306"/>
                <a:chOff x="5105375" y="692100"/>
                <a:chExt cx="1588802" cy="1981994"/>
              </a:xfrm>
            </p:grpSpPr>
            <p:pic>
              <p:nvPicPr>
                <p:cNvPr id="1034" name="Picture 10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170166">
                  <a:off x="5105375" y="1862609"/>
                  <a:ext cx="1588802" cy="8114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" name="Picture 11" descr="controller.gif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5490804" y="692100"/>
                  <a:ext cx="1087785" cy="1405180"/>
                </a:xfrm>
                <a:prstGeom prst="rect">
                  <a:avLst/>
                </a:prstGeom>
              </p:spPr>
            </p:pic>
          </p:grpSp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16270" y="2249186"/>
                <a:ext cx="719088" cy="719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C9A322DE-5DFD-4517-B708-B5A939A6E3D2}"/>
                </a:ext>
              </a:extLst>
            </p:cNvPr>
            <p:cNvSpPr txBox="1"/>
            <p:nvPr/>
          </p:nvSpPr>
          <p:spPr>
            <a:xfrm>
              <a:off x="5546914" y="888505"/>
              <a:ext cx="93807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rgbClr val="0070C0"/>
                  </a:solidFill>
                </a:rPr>
                <a:t>CN Controller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9F417401-9639-4B94-97A0-CDC78D8895A6}"/>
                </a:ext>
              </a:extLst>
            </p:cNvPr>
            <p:cNvSpPr txBox="1"/>
            <p:nvPr/>
          </p:nvSpPr>
          <p:spPr>
            <a:xfrm>
              <a:off x="5500345" y="3244606"/>
              <a:ext cx="75373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/>
                <a:t>CN Panel Jack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15BE1EB-9174-4222-A114-7EAA9A2978D8}"/>
              </a:ext>
            </a:extLst>
          </p:cNvPr>
          <p:cNvGrpSpPr/>
          <p:nvPr/>
        </p:nvGrpSpPr>
        <p:grpSpPr>
          <a:xfrm>
            <a:off x="-40483" y="7759371"/>
            <a:ext cx="1053494" cy="813320"/>
            <a:chOff x="1542109" y="6188122"/>
            <a:chExt cx="1053494" cy="813320"/>
          </a:xfrm>
        </p:grpSpPr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72CF3251-3E58-4E26-9A60-E78B12B66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77953" y="6188122"/>
              <a:ext cx="621262" cy="596189"/>
            </a:xfrm>
            <a:prstGeom prst="rect">
              <a:avLst/>
            </a:prstGeom>
          </p:spPr>
        </p:pic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BB47FDE-7C5F-4A2D-B681-8913563BC86F}"/>
                </a:ext>
              </a:extLst>
            </p:cNvPr>
            <p:cNvSpPr txBox="1"/>
            <p:nvPr/>
          </p:nvSpPr>
          <p:spPr>
            <a:xfrm>
              <a:off x="1542109" y="6739832"/>
              <a:ext cx="10534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rgbClr val="0070C0"/>
                  </a:solidFill>
                </a:rPr>
                <a:t>USB Panel Jack</a:t>
              </a: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1D4E141F-AF68-4DA1-BAE2-3B5B19E0224D}"/>
              </a:ext>
            </a:extLst>
          </p:cNvPr>
          <p:cNvGrpSpPr/>
          <p:nvPr/>
        </p:nvGrpSpPr>
        <p:grpSpPr>
          <a:xfrm>
            <a:off x="1479096" y="5100628"/>
            <a:ext cx="771836" cy="726460"/>
            <a:chOff x="4811506" y="977315"/>
            <a:chExt cx="771836" cy="726460"/>
          </a:xfrm>
        </p:grpSpPr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3B876A3B-9FE9-455D-AA6A-F52E5E84E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11506" y="1149115"/>
              <a:ext cx="771836" cy="554660"/>
            </a:xfrm>
            <a:prstGeom prst="rect">
              <a:avLst/>
            </a:prstGeom>
          </p:spPr>
        </p:pic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1529D822-A849-414E-9383-0EEC92E174C3}"/>
                </a:ext>
              </a:extLst>
            </p:cNvPr>
            <p:cNvSpPr txBox="1"/>
            <p:nvPr/>
          </p:nvSpPr>
          <p:spPr>
            <a:xfrm>
              <a:off x="4823092" y="977315"/>
              <a:ext cx="72808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/>
                <a:t>GPS Antenna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65A81DA-41F7-49A4-89FC-9E0275C45520}"/>
              </a:ext>
            </a:extLst>
          </p:cNvPr>
          <p:cNvGrpSpPr/>
          <p:nvPr/>
        </p:nvGrpSpPr>
        <p:grpSpPr>
          <a:xfrm>
            <a:off x="5369216" y="5090427"/>
            <a:ext cx="817852" cy="874210"/>
            <a:chOff x="5079514" y="6885738"/>
            <a:chExt cx="817852" cy="874210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AA2BAAF0-074A-4657-82FF-73BCAE7E5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42821" y="7103472"/>
              <a:ext cx="684085" cy="656476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B1B88D84-385E-434F-BE70-BD5F456F4F6D}"/>
                </a:ext>
              </a:extLst>
            </p:cNvPr>
            <p:cNvSpPr txBox="1"/>
            <p:nvPr/>
          </p:nvSpPr>
          <p:spPr>
            <a:xfrm>
              <a:off x="5079514" y="6885738"/>
              <a:ext cx="81785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/>
                <a:t>USB</a:t>
              </a:r>
              <a:r>
                <a:rPr lang="en-US" sz="1050" b="1" dirty="0">
                  <a:solidFill>
                    <a:srgbClr val="0070C0"/>
                  </a:solidFill>
                </a:rPr>
                <a:t> </a:t>
              </a:r>
              <a:r>
                <a:rPr lang="en-US" sz="800" dirty="0"/>
                <a:t>Panel</a:t>
              </a:r>
              <a:r>
                <a:rPr lang="en-US" sz="1050" b="1" dirty="0">
                  <a:solidFill>
                    <a:srgbClr val="0070C0"/>
                  </a:solidFill>
                </a:rPr>
                <a:t> </a:t>
              </a:r>
              <a:r>
                <a:rPr lang="en-US" sz="800" dirty="0"/>
                <a:t>Jack</a:t>
              </a: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7F9BF18E-5674-41FA-B413-FEA951D98D95}"/>
              </a:ext>
            </a:extLst>
          </p:cNvPr>
          <p:cNvGrpSpPr/>
          <p:nvPr/>
        </p:nvGrpSpPr>
        <p:grpSpPr>
          <a:xfrm>
            <a:off x="6167970" y="5723917"/>
            <a:ext cx="530958" cy="686594"/>
            <a:chOff x="5661359" y="151561"/>
            <a:chExt cx="530958" cy="686594"/>
          </a:xfrm>
        </p:grpSpPr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E85180F9-49CC-44E3-BE83-E4D8E3175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25592" y="428580"/>
              <a:ext cx="466725" cy="409575"/>
            </a:xfrm>
            <a:prstGeom prst="rect">
              <a:avLst/>
            </a:prstGeom>
          </p:spPr>
        </p:pic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3584CE54-879D-4236-96F5-67420D18E2C0}"/>
                </a:ext>
              </a:extLst>
            </p:cNvPr>
            <p:cNvSpPr txBox="1"/>
            <p:nvPr/>
          </p:nvSpPr>
          <p:spPr>
            <a:xfrm>
              <a:off x="5661359" y="151561"/>
              <a:ext cx="5277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/>
                <a:t>External</a:t>
              </a:r>
            </a:p>
            <a:p>
              <a:pPr algn="ctr"/>
              <a:r>
                <a:rPr lang="en-US" sz="800" dirty="0"/>
                <a:t>Speaker</a:t>
              </a:r>
            </a:p>
          </p:txBody>
        </p:sp>
      </p:grpSp>
      <p:pic>
        <p:nvPicPr>
          <p:cNvPr id="1032" name="Picture 1031">
            <a:extLst>
              <a:ext uri="{FF2B5EF4-FFF2-40B4-BE49-F238E27FC236}">
                <a16:creationId xmlns:a16="http://schemas.microsoft.com/office/drawing/2014/main" id="{E495190E-4B53-4D58-9BF1-4EBE83C3E8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478" y="6050830"/>
            <a:ext cx="1905000" cy="10096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2994794" y="6054641"/>
            <a:ext cx="2495526" cy="146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s://clearnav.net/images/vario-digital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17983" y="6875774"/>
            <a:ext cx="1214571" cy="1209158"/>
          </a:xfrm>
          <a:prstGeom prst="rect">
            <a:avLst/>
          </a:prstGeom>
          <a:noFill/>
        </p:spPr>
      </p:pic>
      <p:pic>
        <p:nvPicPr>
          <p:cNvPr id="1038" name="Picture 14" descr="C:\Users\root\Dropbox\_Aviation DropBox\_Schleicher ASW-27B\ASW27 - N227BB\Projects\Instrument Panel 2017\Final\2017-03-10 20.47.23 crop (Large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95815" y="1794424"/>
            <a:ext cx="1728192" cy="3168841"/>
          </a:xfrm>
          <a:prstGeom prst="rect">
            <a:avLst/>
          </a:prstGeom>
          <a:noFill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9817" y="1966405"/>
            <a:ext cx="2019052" cy="191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D1F152B-3217-4E3E-A310-D99FAF7D6DB5}"/>
              </a:ext>
            </a:extLst>
          </p:cNvPr>
          <p:cNvCxnSpPr>
            <a:cxnSpLocks/>
          </p:cNvCxnSpPr>
          <p:nvPr/>
        </p:nvCxnSpPr>
        <p:spPr>
          <a:xfrm>
            <a:off x="2368326" y="4411565"/>
            <a:ext cx="0" cy="2876897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6AEFB8A-5450-458B-B359-646B9352D9E4}"/>
              </a:ext>
            </a:extLst>
          </p:cNvPr>
          <p:cNvCxnSpPr/>
          <p:nvPr/>
        </p:nvCxnSpPr>
        <p:spPr>
          <a:xfrm>
            <a:off x="-1323528" y="5485009"/>
            <a:ext cx="0" cy="115151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E7E7222-8042-4270-8894-1C7213A6938A}"/>
              </a:ext>
            </a:extLst>
          </p:cNvPr>
          <p:cNvCxnSpPr>
            <a:cxnSpLocks/>
          </p:cNvCxnSpPr>
          <p:nvPr/>
        </p:nvCxnSpPr>
        <p:spPr>
          <a:xfrm>
            <a:off x="1523497" y="1811714"/>
            <a:ext cx="1152128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FF40DA6-34F1-46D8-98FC-63E5354FDA54}"/>
              </a:ext>
            </a:extLst>
          </p:cNvPr>
          <p:cNvCxnSpPr>
            <a:cxnSpLocks/>
          </p:cNvCxnSpPr>
          <p:nvPr/>
        </p:nvCxnSpPr>
        <p:spPr>
          <a:xfrm>
            <a:off x="2675625" y="1798834"/>
            <a:ext cx="0" cy="2213309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8BA664D-E278-49FD-84E7-43C8ABDE0336}"/>
              </a:ext>
            </a:extLst>
          </p:cNvPr>
          <p:cNvCxnSpPr>
            <a:cxnSpLocks/>
          </p:cNvCxnSpPr>
          <p:nvPr/>
        </p:nvCxnSpPr>
        <p:spPr>
          <a:xfrm>
            <a:off x="5535265" y="1225237"/>
            <a:ext cx="0" cy="2173507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90CFAEF-CC58-461B-8833-B42FC3464225}"/>
              </a:ext>
            </a:extLst>
          </p:cNvPr>
          <p:cNvCxnSpPr>
            <a:cxnSpLocks/>
          </p:cNvCxnSpPr>
          <p:nvPr/>
        </p:nvCxnSpPr>
        <p:spPr>
          <a:xfrm flipV="1">
            <a:off x="1187450" y="7268505"/>
            <a:ext cx="1180876" cy="224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C0BC883-B0B1-40C5-9CD7-5270530C782E}"/>
              </a:ext>
            </a:extLst>
          </p:cNvPr>
          <p:cNvCxnSpPr>
            <a:cxnSpLocks/>
          </p:cNvCxnSpPr>
          <p:nvPr/>
        </p:nvCxnSpPr>
        <p:spPr>
          <a:xfrm>
            <a:off x="686768" y="1790562"/>
            <a:ext cx="408101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stealt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8DA29DB-8842-4F9E-A688-B213254ED589}"/>
              </a:ext>
            </a:extLst>
          </p:cNvPr>
          <p:cNvCxnSpPr>
            <a:cxnSpLocks/>
          </p:cNvCxnSpPr>
          <p:nvPr/>
        </p:nvCxnSpPr>
        <p:spPr>
          <a:xfrm>
            <a:off x="5417446" y="4108594"/>
            <a:ext cx="357119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2E73175-A914-4E00-8028-077AA02CB17C}"/>
              </a:ext>
            </a:extLst>
          </p:cNvPr>
          <p:cNvCxnSpPr>
            <a:cxnSpLocks/>
          </p:cNvCxnSpPr>
          <p:nvPr/>
        </p:nvCxnSpPr>
        <p:spPr>
          <a:xfrm>
            <a:off x="-2702308" y="6531869"/>
            <a:ext cx="116192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02BB2B9-94CD-4AC7-A80A-C5C0E86A7268}"/>
              </a:ext>
            </a:extLst>
          </p:cNvPr>
          <p:cNvCxnSpPr>
            <a:cxnSpLocks/>
          </p:cNvCxnSpPr>
          <p:nvPr/>
        </p:nvCxnSpPr>
        <p:spPr>
          <a:xfrm>
            <a:off x="1691030" y="7309885"/>
            <a:ext cx="0" cy="41810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C1F7852-2D38-4EB9-BBB0-F247A223544F}"/>
              </a:ext>
            </a:extLst>
          </p:cNvPr>
          <p:cNvCxnSpPr>
            <a:cxnSpLocks/>
          </p:cNvCxnSpPr>
          <p:nvPr/>
        </p:nvCxnSpPr>
        <p:spPr>
          <a:xfrm flipV="1">
            <a:off x="1083759" y="3676720"/>
            <a:ext cx="0" cy="48463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070F8B5-3B8C-4004-8B8F-A9B20CD1A7CB}"/>
              </a:ext>
            </a:extLst>
          </p:cNvPr>
          <p:cNvCxnSpPr>
            <a:cxnSpLocks/>
          </p:cNvCxnSpPr>
          <p:nvPr/>
        </p:nvCxnSpPr>
        <p:spPr>
          <a:xfrm>
            <a:off x="1523497" y="1798834"/>
            <a:ext cx="0" cy="35157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D4AF746-7658-49F8-85BD-BBCC5D09B729}"/>
              </a:ext>
            </a:extLst>
          </p:cNvPr>
          <p:cNvCxnSpPr>
            <a:cxnSpLocks/>
          </p:cNvCxnSpPr>
          <p:nvPr/>
        </p:nvCxnSpPr>
        <p:spPr>
          <a:xfrm>
            <a:off x="2667087" y="4012143"/>
            <a:ext cx="431197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0A03A76-417E-4492-A08E-B9123495F0F8}"/>
              </a:ext>
            </a:extLst>
          </p:cNvPr>
          <p:cNvCxnSpPr>
            <a:cxnSpLocks/>
          </p:cNvCxnSpPr>
          <p:nvPr/>
        </p:nvCxnSpPr>
        <p:spPr>
          <a:xfrm>
            <a:off x="-3515600" y="2097508"/>
            <a:ext cx="1392633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0851C77-EBC0-41A1-86A9-04EABCD09FAE}"/>
              </a:ext>
            </a:extLst>
          </p:cNvPr>
          <p:cNvCxnSpPr>
            <a:cxnSpLocks/>
          </p:cNvCxnSpPr>
          <p:nvPr/>
        </p:nvCxnSpPr>
        <p:spPr>
          <a:xfrm>
            <a:off x="-3266711" y="2241524"/>
            <a:ext cx="1392633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4BB1572-1FFC-4462-8C1E-5D1798B344EE}"/>
              </a:ext>
            </a:extLst>
          </p:cNvPr>
          <p:cNvCxnSpPr>
            <a:cxnSpLocks/>
          </p:cNvCxnSpPr>
          <p:nvPr/>
        </p:nvCxnSpPr>
        <p:spPr>
          <a:xfrm>
            <a:off x="-3067455" y="2404869"/>
            <a:ext cx="1392633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244F628-4FE4-4D2F-B533-0DAFAE1C66BE}"/>
              </a:ext>
            </a:extLst>
          </p:cNvPr>
          <p:cNvCxnSpPr>
            <a:cxnSpLocks/>
          </p:cNvCxnSpPr>
          <p:nvPr/>
        </p:nvCxnSpPr>
        <p:spPr>
          <a:xfrm flipH="1">
            <a:off x="-3213976" y="2889596"/>
            <a:ext cx="1376944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56B625B-71CE-463D-BAD1-A47E8F79DA24}"/>
              </a:ext>
            </a:extLst>
          </p:cNvPr>
          <p:cNvSpPr txBox="1"/>
          <p:nvPr/>
        </p:nvSpPr>
        <p:spPr>
          <a:xfrm>
            <a:off x="1933838" y="273538"/>
            <a:ext cx="3023585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ASW-27 N227BB</a:t>
            </a:r>
          </a:p>
          <a:p>
            <a:pPr algn="ctr"/>
            <a:r>
              <a:rPr lang="en-US" sz="1600" dirty="0"/>
              <a:t>Avionics Functional Block Diagram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E8A845-E6B4-4526-A2C6-37A99D05451D}"/>
              </a:ext>
            </a:extLst>
          </p:cNvPr>
          <p:cNvSpPr txBox="1"/>
          <p:nvPr/>
        </p:nvSpPr>
        <p:spPr>
          <a:xfrm>
            <a:off x="5675814" y="8890084"/>
            <a:ext cx="1200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1/29/19 </a:t>
            </a:r>
            <a:r>
              <a:rPr lang="en-US" sz="1050" dirty="0" err="1"/>
              <a:t>JHDeRosa</a:t>
            </a:r>
            <a:endParaRPr lang="en-US" sz="105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CC6140B-F2D0-4E3E-BBE6-11BDBBA2FD77}"/>
              </a:ext>
            </a:extLst>
          </p:cNvPr>
          <p:cNvSpPr txBox="1"/>
          <p:nvPr/>
        </p:nvSpPr>
        <p:spPr>
          <a:xfrm>
            <a:off x="874406" y="4091872"/>
            <a:ext cx="4187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OAT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BA7D2F3-E2FC-4A06-93B1-86D743FFC092}"/>
              </a:ext>
            </a:extLst>
          </p:cNvPr>
          <p:cNvSpPr txBox="1"/>
          <p:nvPr/>
        </p:nvSpPr>
        <p:spPr>
          <a:xfrm>
            <a:off x="153503" y="1634156"/>
            <a:ext cx="53412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Power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2490FFD-1782-46F5-A2DD-36F18D3813A6}"/>
              </a:ext>
            </a:extLst>
          </p:cNvPr>
          <p:cNvCxnSpPr/>
          <p:nvPr/>
        </p:nvCxnSpPr>
        <p:spPr>
          <a:xfrm>
            <a:off x="-1540382" y="1036633"/>
            <a:ext cx="0" cy="115151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1DA9B79-DFA3-4942-A960-C3C04EB51270}"/>
              </a:ext>
            </a:extLst>
          </p:cNvPr>
          <p:cNvCxnSpPr>
            <a:cxnSpLocks/>
          </p:cNvCxnSpPr>
          <p:nvPr/>
        </p:nvCxnSpPr>
        <p:spPr>
          <a:xfrm flipV="1">
            <a:off x="1052736" y="6785566"/>
            <a:ext cx="0" cy="59474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A537F36-0978-4BB5-819E-FA0E4E516C66}"/>
              </a:ext>
            </a:extLst>
          </p:cNvPr>
          <p:cNvCxnSpPr>
            <a:cxnSpLocks/>
          </p:cNvCxnSpPr>
          <p:nvPr/>
        </p:nvCxnSpPr>
        <p:spPr>
          <a:xfrm>
            <a:off x="1720254" y="5807093"/>
            <a:ext cx="0" cy="499849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BD74FCA-688B-405B-96CA-AD28B95CA5EA}"/>
              </a:ext>
            </a:extLst>
          </p:cNvPr>
          <p:cNvCxnSpPr>
            <a:cxnSpLocks/>
          </p:cNvCxnSpPr>
          <p:nvPr/>
        </p:nvCxnSpPr>
        <p:spPr>
          <a:xfrm>
            <a:off x="6064694" y="2991077"/>
            <a:ext cx="0" cy="34115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51789BF-A721-4A66-A53B-1D52919FE3FE}"/>
              </a:ext>
            </a:extLst>
          </p:cNvPr>
          <p:cNvCxnSpPr>
            <a:cxnSpLocks/>
          </p:cNvCxnSpPr>
          <p:nvPr/>
        </p:nvCxnSpPr>
        <p:spPr>
          <a:xfrm flipH="1">
            <a:off x="4111768" y="3661300"/>
            <a:ext cx="1753029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9EF9D1B0-537A-4657-887D-2D8FC2B32F68}"/>
              </a:ext>
            </a:extLst>
          </p:cNvPr>
          <p:cNvCxnSpPr>
            <a:cxnSpLocks/>
          </p:cNvCxnSpPr>
          <p:nvPr/>
        </p:nvCxnSpPr>
        <p:spPr>
          <a:xfrm>
            <a:off x="5535265" y="1232540"/>
            <a:ext cx="360034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C2419F6-F2EC-4677-B4A3-B7C017DC1C6C}"/>
              </a:ext>
            </a:extLst>
          </p:cNvPr>
          <p:cNvCxnSpPr>
            <a:cxnSpLocks/>
          </p:cNvCxnSpPr>
          <p:nvPr/>
        </p:nvCxnSpPr>
        <p:spPr>
          <a:xfrm flipH="1">
            <a:off x="4341720" y="3381349"/>
            <a:ext cx="1207544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605ED3A-314C-4CFB-9C31-05541B0A1295}"/>
              </a:ext>
            </a:extLst>
          </p:cNvPr>
          <p:cNvCxnSpPr>
            <a:cxnSpLocks/>
          </p:cNvCxnSpPr>
          <p:nvPr/>
        </p:nvCxnSpPr>
        <p:spPr>
          <a:xfrm>
            <a:off x="4808084" y="5761299"/>
            <a:ext cx="599102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3143C0F9-9D49-492C-AECA-02E46A94E5DA}"/>
              </a:ext>
            </a:extLst>
          </p:cNvPr>
          <p:cNvCxnSpPr>
            <a:cxnSpLocks/>
          </p:cNvCxnSpPr>
          <p:nvPr/>
        </p:nvCxnSpPr>
        <p:spPr>
          <a:xfrm>
            <a:off x="-3057183" y="4076328"/>
            <a:ext cx="1392633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863CA1A7-26E4-44F6-8577-46D96E0F529B}"/>
              </a:ext>
            </a:extLst>
          </p:cNvPr>
          <p:cNvCxnSpPr>
            <a:cxnSpLocks/>
          </p:cNvCxnSpPr>
          <p:nvPr/>
        </p:nvCxnSpPr>
        <p:spPr>
          <a:xfrm>
            <a:off x="-2904783" y="4228728"/>
            <a:ext cx="1392633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268A6330-E1A4-4E88-A3D9-D609223D29A8}"/>
              </a:ext>
            </a:extLst>
          </p:cNvPr>
          <p:cNvCxnSpPr>
            <a:cxnSpLocks/>
          </p:cNvCxnSpPr>
          <p:nvPr/>
        </p:nvCxnSpPr>
        <p:spPr>
          <a:xfrm>
            <a:off x="4932060" y="6972543"/>
            <a:ext cx="47512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25311F8E-6E69-4595-940B-A5ADFA865F90}"/>
              </a:ext>
            </a:extLst>
          </p:cNvPr>
          <p:cNvSpPr txBox="1"/>
          <p:nvPr/>
        </p:nvSpPr>
        <p:spPr>
          <a:xfrm>
            <a:off x="827524" y="1368231"/>
            <a:ext cx="1146404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</a:rPr>
              <a:t>Cambridge 302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FFFC18C-13A2-44CD-A4E5-FA88CC980F3D}"/>
              </a:ext>
            </a:extLst>
          </p:cNvPr>
          <p:cNvSpPr txBox="1"/>
          <p:nvPr/>
        </p:nvSpPr>
        <p:spPr>
          <a:xfrm>
            <a:off x="3110349" y="1379510"/>
            <a:ext cx="1256947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0070C0"/>
                </a:solidFill>
              </a:rPr>
              <a:t>ClearNav</a:t>
            </a:r>
            <a:r>
              <a:rPr lang="en-US" sz="1200" b="1" dirty="0">
                <a:solidFill>
                  <a:srgbClr val="0070C0"/>
                </a:solidFill>
              </a:rPr>
              <a:t> Display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6AE39E5-702D-40F5-9C49-5A50A524C179}"/>
              </a:ext>
            </a:extLst>
          </p:cNvPr>
          <p:cNvSpPr txBox="1"/>
          <p:nvPr/>
        </p:nvSpPr>
        <p:spPr>
          <a:xfrm>
            <a:off x="3528797" y="5179333"/>
            <a:ext cx="1435586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0070C0"/>
                </a:solidFill>
              </a:rPr>
              <a:t>ClearNav</a:t>
            </a:r>
            <a:r>
              <a:rPr lang="en-US" sz="1200" b="1" dirty="0">
                <a:solidFill>
                  <a:srgbClr val="0070C0"/>
                </a:solidFill>
              </a:rPr>
              <a:t> Vario ADC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7C1191C-5B94-41FC-9E33-A6C52763BA81}"/>
              </a:ext>
            </a:extLst>
          </p:cNvPr>
          <p:cNvSpPr txBox="1"/>
          <p:nvPr/>
        </p:nvSpPr>
        <p:spPr>
          <a:xfrm>
            <a:off x="5450566" y="6529069"/>
            <a:ext cx="1127809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0070C0"/>
                </a:solidFill>
              </a:rPr>
              <a:t>ClearNav</a:t>
            </a:r>
            <a:r>
              <a:rPr lang="en-US" sz="1200" b="1" dirty="0">
                <a:solidFill>
                  <a:srgbClr val="0070C0"/>
                </a:solidFill>
              </a:rPr>
              <a:t> Vario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78729768-D43C-476D-8269-BF8D1CF8F636}"/>
              </a:ext>
            </a:extLst>
          </p:cNvPr>
          <p:cNvCxnSpPr>
            <a:cxnSpLocks/>
          </p:cNvCxnSpPr>
          <p:nvPr/>
        </p:nvCxnSpPr>
        <p:spPr>
          <a:xfrm flipH="1">
            <a:off x="-3061576" y="3041996"/>
            <a:ext cx="1376944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7C3DD1A-7F26-460F-B4FB-57982D57E83C}"/>
              </a:ext>
            </a:extLst>
          </p:cNvPr>
          <p:cNvCxnSpPr>
            <a:cxnSpLocks/>
          </p:cNvCxnSpPr>
          <p:nvPr/>
        </p:nvCxnSpPr>
        <p:spPr>
          <a:xfrm flipH="1">
            <a:off x="-2909176" y="3194396"/>
            <a:ext cx="1376944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1395CEE4-5F58-499F-B65D-68E1D8621CB0}"/>
              </a:ext>
            </a:extLst>
          </p:cNvPr>
          <p:cNvCxnSpPr>
            <a:cxnSpLocks/>
          </p:cNvCxnSpPr>
          <p:nvPr/>
        </p:nvCxnSpPr>
        <p:spPr>
          <a:xfrm flipH="1">
            <a:off x="-2756776" y="3346796"/>
            <a:ext cx="1376944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31AE4546-74FF-43CA-9087-571155224C41}"/>
              </a:ext>
            </a:extLst>
          </p:cNvPr>
          <p:cNvCxnSpPr>
            <a:cxnSpLocks/>
          </p:cNvCxnSpPr>
          <p:nvPr/>
        </p:nvCxnSpPr>
        <p:spPr>
          <a:xfrm flipH="1">
            <a:off x="-2604376" y="3499196"/>
            <a:ext cx="1376944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658C55EA-5DD3-4B01-B82E-0368ECEC6DB9}"/>
              </a:ext>
            </a:extLst>
          </p:cNvPr>
          <p:cNvCxnSpPr>
            <a:cxnSpLocks/>
          </p:cNvCxnSpPr>
          <p:nvPr/>
        </p:nvCxnSpPr>
        <p:spPr>
          <a:xfrm flipV="1">
            <a:off x="1689483" y="6854097"/>
            <a:ext cx="0" cy="37395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5687FC97-20DE-4A46-B273-ABF8216EBDD6}"/>
              </a:ext>
            </a:extLst>
          </p:cNvPr>
          <p:cNvCxnSpPr>
            <a:cxnSpLocks/>
          </p:cNvCxnSpPr>
          <p:nvPr/>
        </p:nvCxnSpPr>
        <p:spPr>
          <a:xfrm flipV="1">
            <a:off x="-2262241" y="332882"/>
            <a:ext cx="0" cy="10713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822D8E8E-1E7D-46A3-8EB6-5636495F818E}"/>
              </a:ext>
            </a:extLst>
          </p:cNvPr>
          <p:cNvCxnSpPr>
            <a:cxnSpLocks/>
          </p:cNvCxnSpPr>
          <p:nvPr/>
        </p:nvCxnSpPr>
        <p:spPr>
          <a:xfrm flipV="1">
            <a:off x="-2454069" y="123339"/>
            <a:ext cx="0" cy="10713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5965A215-AD3B-437E-BAEE-0DE14FFD22F9}"/>
              </a:ext>
            </a:extLst>
          </p:cNvPr>
          <p:cNvCxnSpPr>
            <a:cxnSpLocks/>
          </p:cNvCxnSpPr>
          <p:nvPr/>
        </p:nvCxnSpPr>
        <p:spPr>
          <a:xfrm flipV="1">
            <a:off x="-2645897" y="-86204"/>
            <a:ext cx="0" cy="10713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FD747A22-C67D-48DE-A976-45E4C1B982C8}"/>
              </a:ext>
            </a:extLst>
          </p:cNvPr>
          <p:cNvCxnSpPr>
            <a:cxnSpLocks/>
          </p:cNvCxnSpPr>
          <p:nvPr/>
        </p:nvCxnSpPr>
        <p:spPr>
          <a:xfrm flipV="1">
            <a:off x="-1869513" y="4526825"/>
            <a:ext cx="20082" cy="89926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CF3270CE-AAFC-41B1-9E1F-A2B0E1FC07A4}"/>
              </a:ext>
            </a:extLst>
          </p:cNvPr>
          <p:cNvCxnSpPr>
            <a:cxnSpLocks/>
          </p:cNvCxnSpPr>
          <p:nvPr/>
        </p:nvCxnSpPr>
        <p:spPr>
          <a:xfrm flipV="1">
            <a:off x="-1707607" y="4711384"/>
            <a:ext cx="20082" cy="89926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83144685-7F11-4483-AEF7-FB69412DE352}"/>
              </a:ext>
            </a:extLst>
          </p:cNvPr>
          <p:cNvCxnSpPr>
            <a:cxnSpLocks/>
          </p:cNvCxnSpPr>
          <p:nvPr/>
        </p:nvCxnSpPr>
        <p:spPr>
          <a:xfrm flipV="1">
            <a:off x="-1545701" y="4895943"/>
            <a:ext cx="20082" cy="89926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442A1272-240D-4C19-9038-3ED87D00F0DF}"/>
              </a:ext>
            </a:extLst>
          </p:cNvPr>
          <p:cNvCxnSpPr>
            <a:cxnSpLocks/>
            <a:stCxn id="90" idx="0"/>
          </p:cNvCxnSpPr>
          <p:nvPr/>
        </p:nvCxnSpPr>
        <p:spPr>
          <a:xfrm flipH="1" flipV="1">
            <a:off x="499774" y="6899435"/>
            <a:ext cx="6218" cy="85993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9B98C4FA-7832-4039-A517-FC9B97133CBA}"/>
              </a:ext>
            </a:extLst>
          </p:cNvPr>
          <p:cNvCxnSpPr>
            <a:cxnSpLocks/>
          </p:cNvCxnSpPr>
          <p:nvPr/>
        </p:nvCxnSpPr>
        <p:spPr>
          <a:xfrm>
            <a:off x="3278423" y="6546531"/>
            <a:ext cx="94222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CFB9FAFC-A2D7-430E-94C5-1A45979D444C}"/>
              </a:ext>
            </a:extLst>
          </p:cNvPr>
          <p:cNvCxnSpPr>
            <a:cxnSpLocks/>
          </p:cNvCxnSpPr>
          <p:nvPr/>
        </p:nvCxnSpPr>
        <p:spPr>
          <a:xfrm>
            <a:off x="4555258" y="6214437"/>
            <a:ext cx="167694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57872AA8-F576-4CE3-BBE0-36128CB539AA}"/>
              </a:ext>
            </a:extLst>
          </p:cNvPr>
          <p:cNvCxnSpPr>
            <a:cxnSpLocks/>
          </p:cNvCxnSpPr>
          <p:nvPr/>
        </p:nvCxnSpPr>
        <p:spPr>
          <a:xfrm flipH="1">
            <a:off x="4302433" y="2056720"/>
            <a:ext cx="505651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FBBA913A-8AAF-439F-8825-18241BEEF914}"/>
              </a:ext>
            </a:extLst>
          </p:cNvPr>
          <p:cNvGrpSpPr/>
          <p:nvPr/>
        </p:nvGrpSpPr>
        <p:grpSpPr>
          <a:xfrm>
            <a:off x="4709952" y="1755897"/>
            <a:ext cx="771836" cy="750147"/>
            <a:chOff x="4805345" y="1149097"/>
            <a:chExt cx="771836" cy="750147"/>
          </a:xfrm>
        </p:grpSpPr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615BD7AB-E215-4D5F-AB9F-59FA1E626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05345" y="1149097"/>
              <a:ext cx="771836" cy="554660"/>
            </a:xfrm>
            <a:prstGeom prst="rect">
              <a:avLst/>
            </a:prstGeom>
          </p:spPr>
        </p:pic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DFC529F0-5823-491E-93A5-454A126896C4}"/>
                </a:ext>
              </a:extLst>
            </p:cNvPr>
            <p:cNvSpPr txBox="1"/>
            <p:nvPr/>
          </p:nvSpPr>
          <p:spPr>
            <a:xfrm>
              <a:off x="4805345" y="1683800"/>
              <a:ext cx="72808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/>
                <a:t>GPS Antenna</a:t>
              </a:r>
            </a:p>
          </p:txBody>
        </p:sp>
      </p:grpSp>
      <p:grpSp>
        <p:nvGrpSpPr>
          <p:cNvPr id="1036" name="Group 1035">
            <a:extLst>
              <a:ext uri="{FF2B5EF4-FFF2-40B4-BE49-F238E27FC236}">
                <a16:creationId xmlns:a16="http://schemas.microsoft.com/office/drawing/2014/main" id="{BAED1EB9-3537-4E54-B7B8-C31E79AB9F03}"/>
              </a:ext>
            </a:extLst>
          </p:cNvPr>
          <p:cNvGrpSpPr/>
          <p:nvPr/>
        </p:nvGrpSpPr>
        <p:grpSpPr>
          <a:xfrm>
            <a:off x="5921544" y="1028941"/>
            <a:ext cx="967303" cy="409575"/>
            <a:chOff x="5725592" y="428580"/>
            <a:chExt cx="967303" cy="409575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3EBF261F-E220-43AD-B2CF-D181BEBF2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25592" y="428580"/>
              <a:ext cx="466725" cy="409575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BA054737-D312-440F-9519-2A6EC4BBE3A0}"/>
                </a:ext>
              </a:extLst>
            </p:cNvPr>
            <p:cNvSpPr txBox="1"/>
            <p:nvPr/>
          </p:nvSpPr>
          <p:spPr>
            <a:xfrm>
              <a:off x="6142744" y="453605"/>
              <a:ext cx="5501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/>
                <a:t>External </a:t>
              </a:r>
            </a:p>
            <a:p>
              <a:pPr algn="ctr"/>
              <a:r>
                <a:rPr lang="en-US" sz="800" dirty="0"/>
                <a:t>Speaker</a:t>
              </a: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292EF602-61C2-4E7A-BA12-6F93BE78C4F8}"/>
              </a:ext>
            </a:extLst>
          </p:cNvPr>
          <p:cNvSpPr txBox="1"/>
          <p:nvPr/>
        </p:nvSpPr>
        <p:spPr>
          <a:xfrm>
            <a:off x="769377" y="4772968"/>
            <a:ext cx="965201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</a:rPr>
              <a:t>FLARM Core</a:t>
            </a: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B054597B-0D18-4F11-8962-3383FE721C48}"/>
              </a:ext>
            </a:extLst>
          </p:cNvPr>
          <p:cNvCxnSpPr>
            <a:cxnSpLocks/>
          </p:cNvCxnSpPr>
          <p:nvPr/>
        </p:nvCxnSpPr>
        <p:spPr>
          <a:xfrm flipH="1">
            <a:off x="4367296" y="6116114"/>
            <a:ext cx="1303392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id="{945ABC86-350D-4872-8CD5-D8328DA11141}"/>
              </a:ext>
            </a:extLst>
          </p:cNvPr>
          <p:cNvSpPr txBox="1"/>
          <p:nvPr/>
        </p:nvSpPr>
        <p:spPr>
          <a:xfrm>
            <a:off x="5664384" y="5975382"/>
            <a:ext cx="53412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Power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E41EEB08-0F66-41D1-B67F-8CCD2A2F977E}"/>
              </a:ext>
            </a:extLst>
          </p:cNvPr>
          <p:cNvSpPr txBox="1"/>
          <p:nvPr/>
        </p:nvSpPr>
        <p:spPr>
          <a:xfrm>
            <a:off x="4999602" y="6768052"/>
            <a:ext cx="3642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CAN</a:t>
            </a: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06990B90-9B8D-4B46-AFF6-13CAAA4D6591}"/>
              </a:ext>
            </a:extLst>
          </p:cNvPr>
          <p:cNvGrpSpPr/>
          <p:nvPr/>
        </p:nvGrpSpPr>
        <p:grpSpPr>
          <a:xfrm>
            <a:off x="2613113" y="6171457"/>
            <a:ext cx="771836" cy="750147"/>
            <a:chOff x="4805345" y="1149097"/>
            <a:chExt cx="771836" cy="750147"/>
          </a:xfrm>
        </p:grpSpPr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E120F2FF-F693-40EB-893F-CE8B4DE7B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05345" y="1149097"/>
              <a:ext cx="771836" cy="554660"/>
            </a:xfrm>
            <a:prstGeom prst="rect">
              <a:avLst/>
            </a:prstGeom>
          </p:spPr>
        </p:pic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F48D659D-31C0-46B0-B9C1-B38355675E4D}"/>
                </a:ext>
              </a:extLst>
            </p:cNvPr>
            <p:cNvSpPr txBox="1"/>
            <p:nvPr/>
          </p:nvSpPr>
          <p:spPr>
            <a:xfrm>
              <a:off x="4805345" y="1683800"/>
              <a:ext cx="72808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/>
                <a:t>GPS Antenna</a:t>
              </a:r>
            </a:p>
          </p:txBody>
        </p:sp>
      </p:grpSp>
      <p:sp>
        <p:nvSpPr>
          <p:cNvPr id="171" name="TextBox 170">
            <a:extLst>
              <a:ext uri="{FF2B5EF4-FFF2-40B4-BE49-F238E27FC236}">
                <a16:creationId xmlns:a16="http://schemas.microsoft.com/office/drawing/2014/main" id="{7410DB72-5827-4CD0-A9D8-1F9CD972E56D}"/>
              </a:ext>
            </a:extLst>
          </p:cNvPr>
          <p:cNvSpPr txBox="1"/>
          <p:nvPr/>
        </p:nvSpPr>
        <p:spPr>
          <a:xfrm rot="16200000">
            <a:off x="916133" y="7457753"/>
            <a:ext cx="53412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Power</a:t>
            </a:r>
          </a:p>
        </p:txBody>
      </p: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61D52612-B0AD-4093-8E59-108C1FA133D6}"/>
              </a:ext>
            </a:extLst>
          </p:cNvPr>
          <p:cNvCxnSpPr>
            <a:cxnSpLocks/>
          </p:cNvCxnSpPr>
          <p:nvPr/>
        </p:nvCxnSpPr>
        <p:spPr>
          <a:xfrm>
            <a:off x="2368326" y="4411565"/>
            <a:ext cx="742023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5D2183C8-9BB3-46AF-BFD1-D16B14FC46AD}"/>
              </a:ext>
            </a:extLst>
          </p:cNvPr>
          <p:cNvGrpSpPr/>
          <p:nvPr/>
        </p:nvGrpSpPr>
        <p:grpSpPr>
          <a:xfrm>
            <a:off x="274613" y="5046829"/>
            <a:ext cx="559769" cy="1236343"/>
            <a:chOff x="327175" y="3860222"/>
            <a:chExt cx="559769" cy="1236343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8FC4815D-D00B-4CFF-870D-85FBC11EA32F}"/>
                </a:ext>
              </a:extLst>
            </p:cNvPr>
            <p:cNvGrpSpPr/>
            <p:nvPr/>
          </p:nvGrpSpPr>
          <p:grpSpPr>
            <a:xfrm>
              <a:off x="543894" y="4165372"/>
              <a:ext cx="227629" cy="931193"/>
              <a:chOff x="537075" y="4216566"/>
              <a:chExt cx="227629" cy="931193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72F77953-74E4-4ADB-BA2C-9A0986E068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8882" y="4537860"/>
                <a:ext cx="225822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5545514A-326A-4254-B738-5961F815C9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704" y="4519741"/>
                <a:ext cx="0" cy="628018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54" name="Picture 1053">
                <a:extLst>
                  <a:ext uri="{FF2B5EF4-FFF2-40B4-BE49-F238E27FC236}">
                    <a16:creationId xmlns:a16="http://schemas.microsoft.com/office/drawing/2014/main" id="{EDA4BDBC-B228-4562-8552-DBB369E834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 flipH="1">
                <a:off x="537075" y="4216566"/>
                <a:ext cx="116074" cy="620518"/>
              </a:xfrm>
              <a:prstGeom prst="rect">
                <a:avLst/>
              </a:prstGeom>
            </p:spPr>
          </p:pic>
        </p:grp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994A79DF-5A37-49A0-953B-E1F88DCB50BF}"/>
                </a:ext>
              </a:extLst>
            </p:cNvPr>
            <p:cNvSpPr txBox="1"/>
            <p:nvPr/>
          </p:nvSpPr>
          <p:spPr>
            <a:xfrm>
              <a:off x="327175" y="3860222"/>
              <a:ext cx="5597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/>
                <a:t>FLARM A</a:t>
              </a:r>
            </a:p>
            <a:p>
              <a:pPr algn="ctr"/>
              <a:r>
                <a:rPr lang="en-US" sz="800" dirty="0"/>
                <a:t>Antenna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D483246A-6C61-46F1-9C02-3F85265E047B}"/>
              </a:ext>
            </a:extLst>
          </p:cNvPr>
          <p:cNvGrpSpPr/>
          <p:nvPr/>
        </p:nvGrpSpPr>
        <p:grpSpPr>
          <a:xfrm>
            <a:off x="960656" y="5061772"/>
            <a:ext cx="542136" cy="1214316"/>
            <a:chOff x="1013218" y="3875165"/>
            <a:chExt cx="542136" cy="1214316"/>
          </a:xfrm>
        </p:grpSpPr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29C9A1CF-FA70-42D5-89B8-CE9666B1171A}"/>
                </a:ext>
              </a:extLst>
            </p:cNvPr>
            <p:cNvGrpSpPr/>
            <p:nvPr/>
          </p:nvGrpSpPr>
          <p:grpSpPr>
            <a:xfrm>
              <a:off x="1234318" y="4158288"/>
              <a:ext cx="227629" cy="931193"/>
              <a:chOff x="537075" y="4216566"/>
              <a:chExt cx="227629" cy="931193"/>
            </a:xfrm>
          </p:grpSpPr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6F30FB3E-12CC-4651-8DE8-B1648869E4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8882" y="4537860"/>
                <a:ext cx="225822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D0B59BDD-8D65-43E9-B33D-CF19292445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704" y="4526825"/>
                <a:ext cx="0" cy="620934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961A093A-5053-45F3-984B-7487049483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 flipH="1">
                <a:off x="537075" y="4216566"/>
                <a:ext cx="116074" cy="620518"/>
              </a:xfrm>
              <a:prstGeom prst="rect">
                <a:avLst/>
              </a:prstGeom>
            </p:spPr>
          </p:pic>
        </p:grp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14BF6CCC-9C44-4724-8ABE-8B76C66E41C9}"/>
                </a:ext>
              </a:extLst>
            </p:cNvPr>
            <p:cNvSpPr txBox="1"/>
            <p:nvPr/>
          </p:nvSpPr>
          <p:spPr>
            <a:xfrm>
              <a:off x="1013218" y="3875165"/>
              <a:ext cx="5421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/>
                <a:t>ADS-B</a:t>
              </a:r>
            </a:p>
            <a:p>
              <a:pPr algn="ctr"/>
              <a:r>
                <a:rPr lang="en-US" sz="800" dirty="0"/>
                <a:t>Antenna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B991A2D-B989-4D04-ADF4-7F8EAE6DBF24}"/>
              </a:ext>
            </a:extLst>
          </p:cNvPr>
          <p:cNvGrpSpPr/>
          <p:nvPr/>
        </p:nvGrpSpPr>
        <p:grpSpPr>
          <a:xfrm>
            <a:off x="1180085" y="7754876"/>
            <a:ext cx="1045479" cy="825138"/>
            <a:chOff x="1180085" y="7754876"/>
            <a:chExt cx="1045479" cy="825138"/>
          </a:xfrm>
        </p:grpSpPr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59F529A9-6718-43E9-8442-6EFE14B9272E}"/>
                </a:ext>
              </a:extLst>
            </p:cNvPr>
            <p:cNvSpPr txBox="1"/>
            <p:nvPr/>
          </p:nvSpPr>
          <p:spPr>
            <a:xfrm>
              <a:off x="1180085" y="8326098"/>
              <a:ext cx="104547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rgbClr val="0070C0"/>
                  </a:solidFill>
                </a:rPr>
                <a:t>RJ45 Panel Jack</a:t>
              </a:r>
            </a:p>
          </p:txBody>
        </p:sp>
        <p:pic>
          <p:nvPicPr>
            <p:cNvPr id="148" name="Picture 147">
              <a:extLst>
                <a:ext uri="{FF2B5EF4-FFF2-40B4-BE49-F238E27FC236}">
                  <a16:creationId xmlns:a16="http://schemas.microsoft.com/office/drawing/2014/main" id="{C8CBDBF1-9A7C-4B22-9CF7-555C15272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0000" flipH="1" flipV="1">
              <a:off x="1298972" y="7754876"/>
              <a:ext cx="799578" cy="599684"/>
            </a:xfrm>
            <a:prstGeom prst="rect">
              <a:avLst/>
            </a:prstGeom>
          </p:spPr>
        </p:pic>
      </p:grp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91041779-827B-48B6-8D0A-DE1F2DDE1240}"/>
              </a:ext>
            </a:extLst>
          </p:cNvPr>
          <p:cNvCxnSpPr/>
          <p:nvPr/>
        </p:nvCxnSpPr>
        <p:spPr>
          <a:xfrm>
            <a:off x="-1171128" y="5637409"/>
            <a:ext cx="0" cy="115151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24CE5628-5511-419F-80A8-071D1B5B2969}"/>
              </a:ext>
            </a:extLst>
          </p:cNvPr>
          <p:cNvCxnSpPr/>
          <p:nvPr/>
        </p:nvCxnSpPr>
        <p:spPr>
          <a:xfrm>
            <a:off x="-1018728" y="5789809"/>
            <a:ext cx="0" cy="115151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1093A6F3-71B2-4E6F-BC96-DF83A919C99F}"/>
              </a:ext>
            </a:extLst>
          </p:cNvPr>
          <p:cNvCxnSpPr>
            <a:cxnSpLocks/>
          </p:cNvCxnSpPr>
          <p:nvPr/>
        </p:nvCxnSpPr>
        <p:spPr>
          <a:xfrm>
            <a:off x="1080806" y="1790562"/>
            <a:ext cx="0" cy="26361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C2DCAA32-CC5D-44F1-A2E0-C0F19CA2D70F}"/>
              </a:ext>
            </a:extLst>
          </p:cNvPr>
          <p:cNvCxnSpPr>
            <a:cxnSpLocks/>
          </p:cNvCxnSpPr>
          <p:nvPr/>
        </p:nvCxnSpPr>
        <p:spPr>
          <a:xfrm flipH="1">
            <a:off x="4459878" y="4097669"/>
            <a:ext cx="539724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TextBox 240">
            <a:extLst>
              <a:ext uri="{FF2B5EF4-FFF2-40B4-BE49-F238E27FC236}">
                <a16:creationId xmlns:a16="http://schemas.microsoft.com/office/drawing/2014/main" id="{935E75EA-8BE1-4045-8057-208E849F557A}"/>
              </a:ext>
            </a:extLst>
          </p:cNvPr>
          <p:cNvSpPr txBox="1"/>
          <p:nvPr/>
        </p:nvSpPr>
        <p:spPr>
          <a:xfrm>
            <a:off x="5007871" y="4147091"/>
            <a:ext cx="53412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Power</a:t>
            </a:r>
          </a:p>
        </p:txBody>
      </p: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6456D351-C078-4AEB-9B36-DA06B57CF539}"/>
              </a:ext>
            </a:extLst>
          </p:cNvPr>
          <p:cNvGrpSpPr/>
          <p:nvPr/>
        </p:nvGrpSpPr>
        <p:grpSpPr>
          <a:xfrm>
            <a:off x="107223" y="4036491"/>
            <a:ext cx="771836" cy="750147"/>
            <a:chOff x="4805345" y="1149097"/>
            <a:chExt cx="771836" cy="750147"/>
          </a:xfrm>
        </p:grpSpPr>
        <p:pic>
          <p:nvPicPr>
            <p:cNvPr id="248" name="Picture 247">
              <a:extLst>
                <a:ext uri="{FF2B5EF4-FFF2-40B4-BE49-F238E27FC236}">
                  <a16:creationId xmlns:a16="http://schemas.microsoft.com/office/drawing/2014/main" id="{489BAE15-5DD8-4AB7-8802-72232ACC9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05345" y="1149097"/>
              <a:ext cx="771836" cy="554660"/>
            </a:xfrm>
            <a:prstGeom prst="rect">
              <a:avLst/>
            </a:prstGeom>
          </p:spPr>
        </p:pic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530D96D4-7E95-4F7B-867F-B37B437E52B5}"/>
                </a:ext>
              </a:extLst>
            </p:cNvPr>
            <p:cNvSpPr txBox="1"/>
            <p:nvPr/>
          </p:nvSpPr>
          <p:spPr>
            <a:xfrm>
              <a:off x="4805345" y="1683800"/>
              <a:ext cx="72808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/>
                <a:t>GPS Antenna</a:t>
              </a:r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4966B3C-E28C-436A-B56A-EF6546AFFAED}"/>
              </a:ext>
            </a:extLst>
          </p:cNvPr>
          <p:cNvCxnSpPr>
            <a:cxnSpLocks/>
          </p:cNvCxnSpPr>
          <p:nvPr/>
        </p:nvCxnSpPr>
        <p:spPr>
          <a:xfrm flipV="1">
            <a:off x="633427" y="3734336"/>
            <a:ext cx="0" cy="34199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D235A531-0FC5-4154-8848-59AC24CBA664}"/>
              </a:ext>
            </a:extLst>
          </p:cNvPr>
          <p:cNvCxnSpPr>
            <a:cxnSpLocks/>
          </p:cNvCxnSpPr>
          <p:nvPr/>
        </p:nvCxnSpPr>
        <p:spPr>
          <a:xfrm flipV="1">
            <a:off x="1202658" y="6785566"/>
            <a:ext cx="0" cy="482939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9383A598-92E0-41D1-89BD-34B2B2BE388E}"/>
              </a:ext>
            </a:extLst>
          </p:cNvPr>
          <p:cNvGrpSpPr/>
          <p:nvPr/>
        </p:nvGrpSpPr>
        <p:grpSpPr>
          <a:xfrm>
            <a:off x="880667" y="7375452"/>
            <a:ext cx="214313" cy="409576"/>
            <a:chOff x="2208768" y="6637663"/>
            <a:chExt cx="214313" cy="409576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23C453D6-2EE3-4FC3-B9F9-C4914770999F}"/>
                </a:ext>
              </a:extLst>
            </p:cNvPr>
            <p:cNvSpPr/>
            <p:nvPr/>
          </p:nvSpPr>
          <p:spPr>
            <a:xfrm rot="16200000">
              <a:off x="2339737" y="6630519"/>
              <a:ext cx="71437" cy="857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CC4E97D6-B3F8-4705-93B1-82160BABB548}"/>
                </a:ext>
              </a:extLst>
            </p:cNvPr>
            <p:cNvSpPr/>
            <p:nvPr/>
          </p:nvSpPr>
          <p:spPr>
            <a:xfrm rot="16200000">
              <a:off x="2344500" y="6968657"/>
              <a:ext cx="71438" cy="857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B104C33F-C622-4AAF-8D25-428D2506D6AA}"/>
                </a:ext>
              </a:extLst>
            </p:cNvPr>
            <p:cNvCxnSpPr>
              <a:stCxn id="129" idx="6"/>
            </p:cNvCxnSpPr>
            <p:nvPr/>
          </p:nvCxnSpPr>
          <p:spPr>
            <a:xfrm rot="16200000" flipV="1">
              <a:off x="2161143" y="6756725"/>
              <a:ext cx="266700" cy="1714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97FB5B7F-2851-4DBB-9CA8-448E1635D9C0}"/>
              </a:ext>
            </a:extLst>
          </p:cNvPr>
          <p:cNvCxnSpPr>
            <a:cxnSpLocks/>
          </p:cNvCxnSpPr>
          <p:nvPr/>
        </p:nvCxnSpPr>
        <p:spPr>
          <a:xfrm flipV="1">
            <a:off x="1047354" y="7795732"/>
            <a:ext cx="0" cy="25166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CFA542EE-48C2-4770-BD03-7C09D4DF1E82}"/>
              </a:ext>
            </a:extLst>
          </p:cNvPr>
          <p:cNvGrpSpPr/>
          <p:nvPr/>
        </p:nvGrpSpPr>
        <p:grpSpPr>
          <a:xfrm rot="16200000" flipH="1">
            <a:off x="5105502" y="3839512"/>
            <a:ext cx="214313" cy="409576"/>
            <a:chOff x="2208768" y="6637663"/>
            <a:chExt cx="214313" cy="409576"/>
          </a:xfrm>
        </p:grpSpPr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A6204833-A155-4ED7-AF75-861A40DFDEAF}"/>
                </a:ext>
              </a:extLst>
            </p:cNvPr>
            <p:cNvSpPr/>
            <p:nvPr/>
          </p:nvSpPr>
          <p:spPr>
            <a:xfrm rot="16200000">
              <a:off x="2339737" y="6630519"/>
              <a:ext cx="71437" cy="857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9F85938-C2C6-4200-BE6E-5E43408407EA}"/>
                </a:ext>
              </a:extLst>
            </p:cNvPr>
            <p:cNvSpPr/>
            <p:nvPr/>
          </p:nvSpPr>
          <p:spPr>
            <a:xfrm rot="16200000">
              <a:off x="2344500" y="6968657"/>
              <a:ext cx="71438" cy="857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BD1489B9-CFD9-4527-9407-AF7D84511503}"/>
                </a:ext>
              </a:extLst>
            </p:cNvPr>
            <p:cNvCxnSpPr>
              <a:stCxn id="137" idx="6"/>
            </p:cNvCxnSpPr>
            <p:nvPr/>
          </p:nvCxnSpPr>
          <p:spPr>
            <a:xfrm rot="16200000" flipV="1">
              <a:off x="2161143" y="6756725"/>
              <a:ext cx="266700" cy="1714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DD0344-216F-465A-B197-6C5410D1BC69}"/>
              </a:ext>
            </a:extLst>
          </p:cNvPr>
          <p:cNvSpPr txBox="1"/>
          <p:nvPr/>
        </p:nvSpPr>
        <p:spPr>
          <a:xfrm>
            <a:off x="2124307" y="273538"/>
            <a:ext cx="2642647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ASW-27 N227BB</a:t>
            </a:r>
          </a:p>
          <a:p>
            <a:pPr algn="ctr"/>
            <a:r>
              <a:rPr lang="en-US" sz="1600" dirty="0"/>
              <a:t>Avionics Shelf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7C6C1E-47B8-477E-9F32-814CC0AC9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78" y="1403648"/>
            <a:ext cx="6165304" cy="34688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93BF60-E10D-40D9-A03F-2142563EB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48" y="5219445"/>
            <a:ext cx="6165304" cy="34688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677EE1-F1C1-4328-B602-EBBCAF2A0063}"/>
              </a:ext>
            </a:extLst>
          </p:cNvPr>
          <p:cNvSpPr txBox="1"/>
          <p:nvPr/>
        </p:nvSpPr>
        <p:spPr>
          <a:xfrm>
            <a:off x="5675814" y="8890084"/>
            <a:ext cx="1200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1/29/19 </a:t>
            </a:r>
            <a:r>
              <a:rPr lang="en-US" sz="1050" dirty="0" err="1"/>
              <a:t>JHDeRosa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087393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153">
            <a:extLst>
              <a:ext uri="{FF2B5EF4-FFF2-40B4-BE49-F238E27FC236}">
                <a16:creationId xmlns:a16="http://schemas.microsoft.com/office/drawing/2014/main" id="{2597410C-CD0E-44AD-A413-B4653670A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45" y="2667115"/>
            <a:ext cx="6394902" cy="24761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0442D4-556F-4B5D-A115-DFDE06231A34}"/>
              </a:ext>
            </a:extLst>
          </p:cNvPr>
          <p:cNvSpPr txBox="1"/>
          <p:nvPr/>
        </p:nvSpPr>
        <p:spPr>
          <a:xfrm>
            <a:off x="2174071" y="319054"/>
            <a:ext cx="2642647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ASW-27 N227BB</a:t>
            </a:r>
          </a:p>
          <a:p>
            <a:pPr algn="ctr"/>
            <a:r>
              <a:rPr lang="en-US" sz="1600" dirty="0"/>
              <a:t>Avionics Power Distribution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F674DC-E001-4C4D-AC3B-E4C31318EC0A}"/>
              </a:ext>
            </a:extLst>
          </p:cNvPr>
          <p:cNvSpPr txBox="1"/>
          <p:nvPr/>
        </p:nvSpPr>
        <p:spPr>
          <a:xfrm>
            <a:off x="1031155" y="2209766"/>
            <a:ext cx="978153" cy="430887"/>
          </a:xfrm>
          <a:prstGeom prst="rect">
            <a:avLst/>
          </a:prstGeom>
          <a:solidFill>
            <a:schemeClr val="bg1">
              <a:alpha val="44000"/>
            </a:schemeClr>
          </a:solidFill>
          <a:effectLst>
            <a:softEdge rad="381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100" b="1" i="0" dirty="0">
                <a:solidFill>
                  <a:srgbClr val="FF0000"/>
                </a:solidFill>
              </a:rPr>
              <a:t>Battery A Bus</a:t>
            </a:r>
          </a:p>
          <a:p>
            <a:pPr algn="ctr"/>
            <a:r>
              <a:rPr lang="en-US" sz="1100" b="1" i="0" dirty="0">
                <a:solidFill>
                  <a:srgbClr val="FF0000"/>
                </a:solidFill>
              </a:rPr>
              <a:t>(Navigation)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304E40-7C1A-4BA0-AA0A-A7C805C99ECA}"/>
              </a:ext>
            </a:extLst>
          </p:cNvPr>
          <p:cNvSpPr txBox="1"/>
          <p:nvPr/>
        </p:nvSpPr>
        <p:spPr>
          <a:xfrm>
            <a:off x="2809801" y="2194122"/>
            <a:ext cx="1156087" cy="430887"/>
          </a:xfrm>
          <a:prstGeom prst="rect">
            <a:avLst/>
          </a:prstGeom>
          <a:solidFill>
            <a:schemeClr val="bg1">
              <a:alpha val="44000"/>
            </a:schemeClr>
          </a:solidFill>
          <a:effectLst>
            <a:softEdge rad="381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100" b="1" i="0" dirty="0"/>
              <a:t>Battery Ground </a:t>
            </a:r>
          </a:p>
          <a:p>
            <a:pPr algn="ctr"/>
            <a:r>
              <a:rPr lang="en-US" sz="1100" b="1" i="0" dirty="0"/>
              <a:t>Bus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247B29-F3A6-49AF-A0DA-B09B1CE0F2A8}"/>
              </a:ext>
            </a:extLst>
          </p:cNvPr>
          <p:cNvSpPr txBox="1"/>
          <p:nvPr/>
        </p:nvSpPr>
        <p:spPr>
          <a:xfrm>
            <a:off x="4607420" y="2217708"/>
            <a:ext cx="1258678" cy="430887"/>
          </a:xfrm>
          <a:prstGeom prst="rect">
            <a:avLst/>
          </a:prstGeom>
          <a:solidFill>
            <a:schemeClr val="bg1">
              <a:alpha val="44000"/>
            </a:schemeClr>
          </a:solidFill>
          <a:effectLst>
            <a:softEdge rad="381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100" b="1" i="0" dirty="0">
                <a:solidFill>
                  <a:srgbClr val="FF0000"/>
                </a:solidFill>
              </a:rPr>
              <a:t>Battery B Bus </a:t>
            </a:r>
          </a:p>
          <a:p>
            <a:pPr algn="ctr"/>
            <a:r>
              <a:rPr lang="en-US" sz="1100" b="1" i="0" dirty="0">
                <a:solidFill>
                  <a:srgbClr val="FF0000"/>
                </a:solidFill>
              </a:rPr>
              <a:t>(Communications)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8A5469BC-6801-4497-923E-A27477DE4D99}"/>
              </a:ext>
            </a:extLst>
          </p:cNvPr>
          <p:cNvSpPr/>
          <p:nvPr/>
        </p:nvSpPr>
        <p:spPr bwMode="auto">
          <a:xfrm rot="16200000">
            <a:off x="3370695" y="-553254"/>
            <a:ext cx="304800" cy="5112563"/>
          </a:xfrm>
          <a:prstGeom prst="rightBrace">
            <a:avLst>
              <a:gd name="adj1" fmla="val 22631"/>
              <a:gd name="adj2" fmla="val 50000"/>
            </a:avLst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51EFDB-0572-43DE-BFC8-E98A61C618D9}"/>
              </a:ext>
            </a:extLst>
          </p:cNvPr>
          <p:cNvSpPr txBox="1"/>
          <p:nvPr/>
        </p:nvSpPr>
        <p:spPr>
          <a:xfrm>
            <a:off x="2862870" y="1356558"/>
            <a:ext cx="124431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To Avionics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A7E1416-7F1D-4B6E-AE2D-362B4C7502D2}"/>
              </a:ext>
            </a:extLst>
          </p:cNvPr>
          <p:cNvCxnSpPr/>
          <p:nvPr/>
        </p:nvCxnSpPr>
        <p:spPr>
          <a:xfrm>
            <a:off x="-655883" y="5463531"/>
            <a:ext cx="4763" cy="2635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B5C5CD2-54C8-4873-ADD5-2112A70B2901}"/>
              </a:ext>
            </a:extLst>
          </p:cNvPr>
          <p:cNvCxnSpPr>
            <a:cxnSpLocks/>
          </p:cNvCxnSpPr>
          <p:nvPr/>
        </p:nvCxnSpPr>
        <p:spPr>
          <a:xfrm flipV="1">
            <a:off x="1479459" y="5908806"/>
            <a:ext cx="88918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332">
            <a:extLst>
              <a:ext uri="{FF2B5EF4-FFF2-40B4-BE49-F238E27FC236}">
                <a16:creationId xmlns:a16="http://schemas.microsoft.com/office/drawing/2014/main" id="{43F5A960-5B6C-4AE0-8814-195E23592968}"/>
              </a:ext>
            </a:extLst>
          </p:cNvPr>
          <p:cNvGrpSpPr>
            <a:grpSpLocks/>
          </p:cNvGrpSpPr>
          <p:nvPr/>
        </p:nvGrpSpPr>
        <p:grpSpPr bwMode="auto">
          <a:xfrm>
            <a:off x="-944808" y="4965056"/>
            <a:ext cx="512763" cy="506413"/>
            <a:chOff x="782239" y="1169305"/>
            <a:chExt cx="513161" cy="507095"/>
          </a:xfrm>
        </p:grpSpPr>
        <p:grpSp>
          <p:nvGrpSpPr>
            <p:cNvPr id="26" name="Group 221">
              <a:extLst>
                <a:ext uri="{FF2B5EF4-FFF2-40B4-BE49-F238E27FC236}">
                  <a16:creationId xmlns:a16="http://schemas.microsoft.com/office/drawing/2014/main" id="{5C1B902A-0980-4C74-9DBB-6CCBEC74B5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200" y="1447800"/>
              <a:ext cx="457200" cy="228600"/>
              <a:chOff x="838200" y="1524000"/>
              <a:chExt cx="457200" cy="228600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FA2E4D2E-72A8-43C8-9096-7FFD0CC5F1B1}"/>
                  </a:ext>
                </a:extLst>
              </p:cNvPr>
              <p:cNvCxnSpPr/>
              <p:nvPr/>
            </p:nvCxnSpPr>
            <p:spPr>
              <a:xfrm>
                <a:off x="837845" y="1523693"/>
                <a:ext cx="45755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AEE1B7D-EAD4-4D84-B8CD-7FBFFD88594D}"/>
                  </a:ext>
                </a:extLst>
              </p:cNvPr>
              <p:cNvCxnSpPr/>
              <p:nvPr/>
            </p:nvCxnSpPr>
            <p:spPr>
              <a:xfrm>
                <a:off x="914104" y="1599995"/>
                <a:ext cx="30503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9FA88E2-0292-4E0C-A723-F30CA3C06AC1}"/>
                  </a:ext>
                </a:extLst>
              </p:cNvPr>
              <p:cNvCxnSpPr/>
              <p:nvPr/>
            </p:nvCxnSpPr>
            <p:spPr>
              <a:xfrm>
                <a:off x="837845" y="1676298"/>
                <a:ext cx="45755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C684B152-2C16-48F5-8C3C-98D13870FFDA}"/>
                  </a:ext>
                </a:extLst>
              </p:cNvPr>
              <p:cNvCxnSpPr/>
              <p:nvPr/>
            </p:nvCxnSpPr>
            <p:spPr>
              <a:xfrm>
                <a:off x="914104" y="1752600"/>
                <a:ext cx="30503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27">
              <a:extLst>
                <a:ext uri="{FF2B5EF4-FFF2-40B4-BE49-F238E27FC236}">
                  <a16:creationId xmlns:a16="http://schemas.microsoft.com/office/drawing/2014/main" id="{2EFB8D43-F7B2-4556-AA1A-6A8DF87B0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239" y="1169305"/>
              <a:ext cx="3193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altLang="en-US" sz="1800"/>
            </a:p>
          </p:txBody>
        </p:sp>
      </p:grpSp>
      <p:sp>
        <p:nvSpPr>
          <p:cNvPr id="33" name="TextBox 230">
            <a:extLst>
              <a:ext uri="{FF2B5EF4-FFF2-40B4-BE49-F238E27FC236}">
                <a16:creationId xmlns:a16="http://schemas.microsoft.com/office/drawing/2014/main" id="{11284A97-D627-41B3-AC30-7AF1B2033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096" y="7578651"/>
            <a:ext cx="7393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12Vdc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Battery 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(Navigation)</a:t>
            </a:r>
            <a:endParaRPr lang="en-US" altLang="en-US" sz="80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3B329A3-8B4C-44A0-A2FE-7ADFCDAEAEE4}"/>
              </a:ext>
            </a:extLst>
          </p:cNvPr>
          <p:cNvCxnSpPr/>
          <p:nvPr/>
        </p:nvCxnSpPr>
        <p:spPr>
          <a:xfrm flipH="1">
            <a:off x="-666995" y="5030144"/>
            <a:ext cx="1587" cy="209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19B436C0-FFDD-44ED-AB89-05FF34004812}"/>
              </a:ext>
            </a:extLst>
          </p:cNvPr>
          <p:cNvSpPr/>
          <p:nvPr/>
        </p:nvSpPr>
        <p:spPr>
          <a:xfrm>
            <a:off x="-692395" y="5690544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7" name="Group 346">
            <a:extLst>
              <a:ext uri="{FF2B5EF4-FFF2-40B4-BE49-F238E27FC236}">
                <a16:creationId xmlns:a16="http://schemas.microsoft.com/office/drawing/2014/main" id="{BD812D6D-2E3C-424F-A25E-F3E9E655DA75}"/>
              </a:ext>
            </a:extLst>
          </p:cNvPr>
          <p:cNvGrpSpPr>
            <a:grpSpLocks/>
          </p:cNvGrpSpPr>
          <p:nvPr/>
        </p:nvGrpSpPr>
        <p:grpSpPr bwMode="auto">
          <a:xfrm>
            <a:off x="-756559" y="5868126"/>
            <a:ext cx="512763" cy="506413"/>
            <a:chOff x="782239" y="1169305"/>
            <a:chExt cx="513161" cy="507095"/>
          </a:xfrm>
        </p:grpSpPr>
        <p:grpSp>
          <p:nvGrpSpPr>
            <p:cNvPr id="38" name="Group 353">
              <a:extLst>
                <a:ext uri="{FF2B5EF4-FFF2-40B4-BE49-F238E27FC236}">
                  <a16:creationId xmlns:a16="http://schemas.microsoft.com/office/drawing/2014/main" id="{086C0712-E637-4385-B1A4-CCD47DF20D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200" y="1447800"/>
              <a:ext cx="457200" cy="228600"/>
              <a:chOff x="838200" y="1524000"/>
              <a:chExt cx="457200" cy="228600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CB686F63-4C38-45FB-8D86-60C82E2B8100}"/>
                  </a:ext>
                </a:extLst>
              </p:cNvPr>
              <p:cNvCxnSpPr/>
              <p:nvPr/>
            </p:nvCxnSpPr>
            <p:spPr>
              <a:xfrm>
                <a:off x="837845" y="1523693"/>
                <a:ext cx="45755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7EDF8DE-AF72-4029-8018-CFF0195D4FC4}"/>
                  </a:ext>
                </a:extLst>
              </p:cNvPr>
              <p:cNvCxnSpPr/>
              <p:nvPr/>
            </p:nvCxnSpPr>
            <p:spPr>
              <a:xfrm>
                <a:off x="914104" y="1599995"/>
                <a:ext cx="30503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F8A5095-44E9-403C-8661-5A31F22AD2D3}"/>
                  </a:ext>
                </a:extLst>
              </p:cNvPr>
              <p:cNvCxnSpPr/>
              <p:nvPr/>
            </p:nvCxnSpPr>
            <p:spPr>
              <a:xfrm>
                <a:off x="837845" y="1676298"/>
                <a:ext cx="45755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8C258117-15CE-4382-B55B-D64E939BB846}"/>
                  </a:ext>
                </a:extLst>
              </p:cNvPr>
              <p:cNvCxnSpPr/>
              <p:nvPr/>
            </p:nvCxnSpPr>
            <p:spPr>
              <a:xfrm>
                <a:off x="914104" y="1752600"/>
                <a:ext cx="30503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55">
              <a:extLst>
                <a:ext uri="{FF2B5EF4-FFF2-40B4-BE49-F238E27FC236}">
                  <a16:creationId xmlns:a16="http://schemas.microsoft.com/office/drawing/2014/main" id="{DDE8A739-29D0-473A-850F-0A052CA232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239" y="1169305"/>
              <a:ext cx="3193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altLang="en-US" sz="1800"/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8F25EAC-63AE-48E0-B40E-DFF780435E97}"/>
              </a:ext>
            </a:extLst>
          </p:cNvPr>
          <p:cNvCxnSpPr/>
          <p:nvPr/>
        </p:nvCxnSpPr>
        <p:spPr>
          <a:xfrm flipH="1">
            <a:off x="-465464" y="5597330"/>
            <a:ext cx="1588" cy="2079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F964883-9146-4C51-B811-801F7BBA5408}"/>
              </a:ext>
            </a:extLst>
          </p:cNvPr>
          <p:cNvCxnSpPr/>
          <p:nvPr/>
        </p:nvCxnSpPr>
        <p:spPr>
          <a:xfrm>
            <a:off x="-474989" y="6022780"/>
            <a:ext cx="4763" cy="2635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14" descr="battery symbol">
            <a:extLst>
              <a:ext uri="{FF2B5EF4-FFF2-40B4-BE49-F238E27FC236}">
                <a16:creationId xmlns:a16="http://schemas.microsoft.com/office/drawing/2014/main" id="{BE2CEDA4-28E5-4ED7-85B4-9D38BD8EC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53597" y="7048008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4" descr="earth  ground symbol">
            <a:extLst>
              <a:ext uri="{FF2B5EF4-FFF2-40B4-BE49-F238E27FC236}">
                <a16:creationId xmlns:a16="http://schemas.microsoft.com/office/drawing/2014/main" id="{2B31983F-0531-40B6-8D34-3A65CFA5B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314" y="7449606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4" descr="battery symbol">
            <a:extLst>
              <a:ext uri="{FF2B5EF4-FFF2-40B4-BE49-F238E27FC236}">
                <a16:creationId xmlns:a16="http://schemas.microsoft.com/office/drawing/2014/main" id="{95966A4B-1089-4120-893E-B19152C1A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030" y="7059983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AAC9F2A-EBA3-453A-9885-712DCF7E6FE7}"/>
              </a:ext>
            </a:extLst>
          </p:cNvPr>
          <p:cNvCxnSpPr>
            <a:cxnSpLocks/>
          </p:cNvCxnSpPr>
          <p:nvPr/>
        </p:nvCxnSpPr>
        <p:spPr>
          <a:xfrm rot="10800000" flipV="1">
            <a:off x="-556002" y="6823249"/>
            <a:ext cx="4762" cy="914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0">
            <a:extLst>
              <a:ext uri="{FF2B5EF4-FFF2-40B4-BE49-F238E27FC236}">
                <a16:creationId xmlns:a16="http://schemas.microsoft.com/office/drawing/2014/main" id="{E0AD6112-A31E-4FFE-AC5F-B4615D4B7D5B}"/>
              </a:ext>
            </a:extLst>
          </p:cNvPr>
          <p:cNvCxnSpPr>
            <a:cxnSpLocks/>
          </p:cNvCxnSpPr>
          <p:nvPr/>
        </p:nvCxnSpPr>
        <p:spPr>
          <a:xfrm>
            <a:off x="8447856" y="5532987"/>
            <a:ext cx="381000" cy="45720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BA4CBC5E-9C7D-4715-920E-CDC24C4B6D4B}"/>
              </a:ext>
            </a:extLst>
          </p:cNvPr>
          <p:cNvCxnSpPr>
            <a:cxnSpLocks/>
          </p:cNvCxnSpPr>
          <p:nvPr/>
        </p:nvCxnSpPr>
        <p:spPr>
          <a:xfrm flipV="1">
            <a:off x="8447856" y="5990187"/>
            <a:ext cx="381000" cy="53340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63">
            <a:extLst>
              <a:ext uri="{FF2B5EF4-FFF2-40B4-BE49-F238E27FC236}">
                <a16:creationId xmlns:a16="http://schemas.microsoft.com/office/drawing/2014/main" id="{7E663F57-DBE7-46E7-86F5-8C918A24B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752" y="5439878"/>
            <a:ext cx="78579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/>
              <a:t>Battery Bus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/>
              <a:t>Bridging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/>
              <a:t>Switch* </a:t>
            </a:r>
          </a:p>
        </p:txBody>
      </p:sp>
      <p:sp>
        <p:nvSpPr>
          <p:cNvPr id="56" name="TextBox 64">
            <a:extLst>
              <a:ext uri="{FF2B5EF4-FFF2-40B4-BE49-F238E27FC236}">
                <a16:creationId xmlns:a16="http://schemas.microsoft.com/office/drawing/2014/main" id="{8A064809-1A17-48BC-96FB-D0D0F650C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3344" y="6104487"/>
            <a:ext cx="6969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Battery B 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9F2EE21-7C6F-4BAD-AE40-CF2D9ED06D8F}"/>
              </a:ext>
            </a:extLst>
          </p:cNvPr>
          <p:cNvCxnSpPr>
            <a:cxnSpLocks/>
          </p:cNvCxnSpPr>
          <p:nvPr/>
        </p:nvCxnSpPr>
        <p:spPr>
          <a:xfrm flipV="1">
            <a:off x="7357244" y="5513937"/>
            <a:ext cx="700087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6E4C901-87DB-4798-98BE-23289B4703E2}"/>
              </a:ext>
            </a:extLst>
          </p:cNvPr>
          <p:cNvCxnSpPr>
            <a:cxnSpLocks/>
          </p:cNvCxnSpPr>
          <p:nvPr/>
        </p:nvCxnSpPr>
        <p:spPr>
          <a:xfrm>
            <a:off x="7371531" y="6504537"/>
            <a:ext cx="6953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643A3C4-91E7-4911-A562-D59D3C0A54C3}"/>
              </a:ext>
            </a:extLst>
          </p:cNvPr>
          <p:cNvCxnSpPr>
            <a:cxnSpLocks/>
          </p:cNvCxnSpPr>
          <p:nvPr/>
        </p:nvCxnSpPr>
        <p:spPr>
          <a:xfrm>
            <a:off x="8457381" y="6523587"/>
            <a:ext cx="187325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D2B6B02C-3624-46DF-9C81-40C946311CF7}"/>
              </a:ext>
            </a:extLst>
          </p:cNvPr>
          <p:cNvSpPr/>
          <p:nvPr/>
        </p:nvSpPr>
        <p:spPr>
          <a:xfrm>
            <a:off x="8400231" y="6471200"/>
            <a:ext cx="71438" cy="857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1E87C270-0528-47AC-B4F6-D887BE61387E}"/>
              </a:ext>
            </a:extLst>
          </p:cNvPr>
          <p:cNvSpPr/>
          <p:nvPr/>
        </p:nvSpPr>
        <p:spPr>
          <a:xfrm>
            <a:off x="8062094" y="6461675"/>
            <a:ext cx="71437" cy="857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A6D04B6-D15B-445D-8DF5-F6B74B9C1721}"/>
              </a:ext>
            </a:extLst>
          </p:cNvPr>
          <p:cNvCxnSpPr>
            <a:cxnSpLocks/>
            <a:stCxn id="67" idx="6"/>
          </p:cNvCxnSpPr>
          <p:nvPr/>
        </p:nvCxnSpPr>
        <p:spPr>
          <a:xfrm flipV="1">
            <a:off x="8133531" y="6333087"/>
            <a:ext cx="266700" cy="1714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18" descr="led symbol">
            <a:extLst>
              <a:ext uri="{FF2B5EF4-FFF2-40B4-BE49-F238E27FC236}">
                <a16:creationId xmlns:a16="http://schemas.microsoft.com/office/drawing/2014/main" id="{2966DC55-EF9D-46EA-860B-6659437EF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456" y="5494887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18" descr="led symbol">
            <a:extLst>
              <a:ext uri="{FF2B5EF4-FFF2-40B4-BE49-F238E27FC236}">
                <a16:creationId xmlns:a16="http://schemas.microsoft.com/office/drawing/2014/main" id="{FC4676BA-6D67-4992-AD26-9E5C6C39E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456" y="6485487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5" name="Group 103">
            <a:extLst>
              <a:ext uri="{FF2B5EF4-FFF2-40B4-BE49-F238E27FC236}">
                <a16:creationId xmlns:a16="http://schemas.microsoft.com/office/drawing/2014/main" id="{168DBA10-7B35-431B-8215-BB29C8DB1A6C}"/>
              </a:ext>
            </a:extLst>
          </p:cNvPr>
          <p:cNvGrpSpPr>
            <a:grpSpLocks/>
          </p:cNvGrpSpPr>
          <p:nvPr/>
        </p:nvGrpSpPr>
        <p:grpSpPr bwMode="auto">
          <a:xfrm>
            <a:off x="7685856" y="7018887"/>
            <a:ext cx="228600" cy="152400"/>
            <a:chOff x="914400" y="3733800"/>
            <a:chExt cx="457200" cy="152400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5B90469-BD36-42CC-80FE-F03885D07C21}"/>
                </a:ext>
              </a:extLst>
            </p:cNvPr>
            <p:cNvCxnSpPr/>
            <p:nvPr/>
          </p:nvCxnSpPr>
          <p:spPr>
            <a:xfrm>
              <a:off x="914400" y="3733800"/>
              <a:ext cx="457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33BAD67-0C6F-40AF-90BD-62D90D59582A}"/>
                </a:ext>
              </a:extLst>
            </p:cNvPr>
            <p:cNvCxnSpPr/>
            <p:nvPr/>
          </p:nvCxnSpPr>
          <p:spPr>
            <a:xfrm>
              <a:off x="990600" y="3810000"/>
              <a:ext cx="304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D6DDFF8-0B30-4230-8EE5-4735ED3E2E19}"/>
                </a:ext>
              </a:extLst>
            </p:cNvPr>
            <p:cNvCxnSpPr/>
            <p:nvPr/>
          </p:nvCxnSpPr>
          <p:spPr>
            <a:xfrm>
              <a:off x="1066800" y="38862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106">
            <a:extLst>
              <a:ext uri="{FF2B5EF4-FFF2-40B4-BE49-F238E27FC236}">
                <a16:creationId xmlns:a16="http://schemas.microsoft.com/office/drawing/2014/main" id="{1F05E6D9-AD4A-41F8-BF6B-854AD40358B6}"/>
              </a:ext>
            </a:extLst>
          </p:cNvPr>
          <p:cNvGrpSpPr>
            <a:grpSpLocks/>
          </p:cNvGrpSpPr>
          <p:nvPr/>
        </p:nvGrpSpPr>
        <p:grpSpPr bwMode="auto">
          <a:xfrm>
            <a:off x="7685856" y="6028287"/>
            <a:ext cx="228600" cy="152400"/>
            <a:chOff x="914400" y="3733800"/>
            <a:chExt cx="457200" cy="152400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FEEF44F-526A-4609-937F-A28545068B40}"/>
                </a:ext>
              </a:extLst>
            </p:cNvPr>
            <p:cNvCxnSpPr/>
            <p:nvPr/>
          </p:nvCxnSpPr>
          <p:spPr>
            <a:xfrm>
              <a:off x="914400" y="3733800"/>
              <a:ext cx="457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ABDEF61-B892-421F-BB9F-3A279E6E554F}"/>
                </a:ext>
              </a:extLst>
            </p:cNvPr>
            <p:cNvCxnSpPr/>
            <p:nvPr/>
          </p:nvCxnSpPr>
          <p:spPr>
            <a:xfrm>
              <a:off x="990600" y="3810000"/>
              <a:ext cx="304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D9B9C11D-3D51-4F27-B87B-73E5864F19DB}"/>
                </a:ext>
              </a:extLst>
            </p:cNvPr>
            <p:cNvCxnSpPr/>
            <p:nvPr/>
          </p:nvCxnSpPr>
          <p:spPr>
            <a:xfrm>
              <a:off x="1066800" y="38862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Oval 91">
            <a:extLst>
              <a:ext uri="{FF2B5EF4-FFF2-40B4-BE49-F238E27FC236}">
                <a16:creationId xmlns:a16="http://schemas.microsoft.com/office/drawing/2014/main" id="{A75A1546-E055-4469-AD9F-312F215CF8BD}"/>
              </a:ext>
            </a:extLst>
          </p:cNvPr>
          <p:cNvSpPr/>
          <p:nvPr/>
        </p:nvSpPr>
        <p:spPr>
          <a:xfrm>
            <a:off x="8732499" y="6261581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4" name="TextBox 90">
            <a:extLst>
              <a:ext uri="{FF2B5EF4-FFF2-40B4-BE49-F238E27FC236}">
                <a16:creationId xmlns:a16="http://schemas.microsoft.com/office/drawing/2014/main" id="{BD587A5B-900D-40CB-A3B4-A74DDAD92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8269" y="5647287"/>
            <a:ext cx="7381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"/>
              <a:t>Bat A Connected</a:t>
            </a:r>
          </a:p>
        </p:txBody>
      </p:sp>
      <p:sp>
        <p:nvSpPr>
          <p:cNvPr id="95" name="TextBox 95">
            <a:extLst>
              <a:ext uri="{FF2B5EF4-FFF2-40B4-BE49-F238E27FC236}">
                <a16:creationId xmlns:a16="http://schemas.microsoft.com/office/drawing/2014/main" id="{5F106F97-90E5-43A1-A9C5-DD6FA41FC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412" y="6845849"/>
            <a:ext cx="7381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" dirty="0"/>
              <a:t>Bat B Connected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30679DF-7278-404F-B260-8759FC11959A}"/>
              </a:ext>
            </a:extLst>
          </p:cNvPr>
          <p:cNvCxnSpPr>
            <a:cxnSpLocks/>
            <a:stCxn id="70" idx="6"/>
            <a:endCxn id="85" idx="4"/>
          </p:cNvCxnSpPr>
          <p:nvPr/>
        </p:nvCxnSpPr>
        <p:spPr>
          <a:xfrm flipH="1" flipV="1">
            <a:off x="2372282" y="6428113"/>
            <a:ext cx="3174" cy="209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66">
            <a:extLst>
              <a:ext uri="{FF2B5EF4-FFF2-40B4-BE49-F238E27FC236}">
                <a16:creationId xmlns:a16="http://schemas.microsoft.com/office/drawing/2014/main" id="{F810809E-4078-4CBD-B114-848E724B3FD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159452" y="6408715"/>
            <a:ext cx="12795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 dirty="0"/>
              <a:t>Master Breaker/Switch 5A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800" dirty="0"/>
              <a:t>(</a:t>
            </a:r>
            <a:r>
              <a:rPr lang="en-US" sz="800" dirty="0"/>
              <a:t>TYCO Model W31)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AD5FE1F-2D04-4169-A86E-6DD2A5375191}"/>
              </a:ext>
            </a:extLst>
          </p:cNvPr>
          <p:cNvCxnSpPr>
            <a:cxnSpLocks/>
          </p:cNvCxnSpPr>
          <p:nvPr/>
        </p:nvCxnSpPr>
        <p:spPr>
          <a:xfrm flipV="1">
            <a:off x="2380058" y="7042476"/>
            <a:ext cx="161" cy="3915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F95911-DBE7-4D30-AC02-D867710653C8}"/>
              </a:ext>
            </a:extLst>
          </p:cNvPr>
          <p:cNvGrpSpPr/>
          <p:nvPr/>
        </p:nvGrpSpPr>
        <p:grpSpPr>
          <a:xfrm>
            <a:off x="2208768" y="6637663"/>
            <a:ext cx="214313" cy="409576"/>
            <a:chOff x="2208768" y="6637663"/>
            <a:chExt cx="214313" cy="409576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51EB335-49FF-4859-A2D2-7A38BC2495BB}"/>
                </a:ext>
              </a:extLst>
            </p:cNvPr>
            <p:cNvSpPr/>
            <p:nvPr/>
          </p:nvSpPr>
          <p:spPr>
            <a:xfrm rot="16200000">
              <a:off x="2339737" y="6630519"/>
              <a:ext cx="71437" cy="857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851E96A-6834-4C99-ADB0-F3EABB2998A2}"/>
                </a:ext>
              </a:extLst>
            </p:cNvPr>
            <p:cNvSpPr/>
            <p:nvPr/>
          </p:nvSpPr>
          <p:spPr>
            <a:xfrm rot="16200000">
              <a:off x="2344500" y="6968657"/>
              <a:ext cx="71438" cy="857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EB4E0D65-3A67-4818-A2F0-6E7678AA3234}"/>
                </a:ext>
              </a:extLst>
            </p:cNvPr>
            <p:cNvCxnSpPr>
              <a:stCxn id="71" idx="6"/>
            </p:cNvCxnSpPr>
            <p:nvPr/>
          </p:nvCxnSpPr>
          <p:spPr>
            <a:xfrm rot="16200000" flipV="1">
              <a:off x="2161143" y="6756725"/>
              <a:ext cx="266700" cy="1714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110">
            <a:extLst>
              <a:ext uri="{FF2B5EF4-FFF2-40B4-BE49-F238E27FC236}">
                <a16:creationId xmlns:a16="http://schemas.microsoft.com/office/drawing/2014/main" id="{038B1401-7D07-4EE5-9FD4-8D28E194B30C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2205593" y="6161413"/>
            <a:ext cx="304800" cy="228600"/>
            <a:chOff x="6019801" y="123371"/>
            <a:chExt cx="304799" cy="228600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D78027B-DE71-4417-B33B-C5F4B797A437}"/>
                </a:ext>
              </a:extLst>
            </p:cNvPr>
            <p:cNvSpPr/>
            <p:nvPr/>
          </p:nvSpPr>
          <p:spPr>
            <a:xfrm rot="5400000">
              <a:off x="6278562" y="229734"/>
              <a:ext cx="47625" cy="44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FEDC177D-6AAC-4D8B-B5B1-68B5E2AD317E}"/>
                </a:ext>
              </a:extLst>
            </p:cNvPr>
            <p:cNvSpPr/>
            <p:nvPr/>
          </p:nvSpPr>
          <p:spPr>
            <a:xfrm rot="5400000">
              <a:off x="6018213" y="229734"/>
              <a:ext cx="47625" cy="44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6" name="Arc 85">
              <a:extLst>
                <a:ext uri="{FF2B5EF4-FFF2-40B4-BE49-F238E27FC236}">
                  <a16:creationId xmlns:a16="http://schemas.microsoft.com/office/drawing/2014/main" id="{40226712-7B6E-45AE-AC73-97FE82E8B67D}"/>
                </a:ext>
              </a:extLst>
            </p:cNvPr>
            <p:cNvSpPr/>
            <p:nvPr/>
          </p:nvSpPr>
          <p:spPr>
            <a:xfrm>
              <a:off x="6037264" y="123371"/>
              <a:ext cx="273049" cy="228600"/>
            </a:xfrm>
            <a:prstGeom prst="arc">
              <a:avLst>
                <a:gd name="adj1" fmla="val 12142053"/>
                <a:gd name="adj2" fmla="val 19991022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ECCAD32-CD5B-4995-B247-3F0867E81ACB}"/>
              </a:ext>
            </a:extLst>
          </p:cNvPr>
          <p:cNvSpPr/>
          <p:nvPr/>
        </p:nvSpPr>
        <p:spPr>
          <a:xfrm>
            <a:off x="2080318" y="6042351"/>
            <a:ext cx="518858" cy="107388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094BF97-B7E1-4BBC-AD84-D02D8013F3A0}"/>
              </a:ext>
            </a:extLst>
          </p:cNvPr>
          <p:cNvGrpSpPr/>
          <p:nvPr/>
        </p:nvGrpSpPr>
        <p:grpSpPr>
          <a:xfrm>
            <a:off x="3624301" y="5928348"/>
            <a:ext cx="957531" cy="1496135"/>
            <a:chOff x="2075946" y="6645512"/>
            <a:chExt cx="957531" cy="1496135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113CF464-8A18-4D0E-8203-6C1B8DBFB8DE}"/>
                </a:ext>
              </a:extLst>
            </p:cNvPr>
            <p:cNvCxnSpPr>
              <a:cxnSpLocks/>
              <a:stCxn id="109" idx="6"/>
              <a:endCxn id="115" idx="4"/>
            </p:cNvCxnSpPr>
            <p:nvPr/>
          </p:nvCxnSpPr>
          <p:spPr>
            <a:xfrm flipH="1" flipV="1">
              <a:off x="2806583" y="7124207"/>
              <a:ext cx="3174" cy="2095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65">
              <a:extLst>
                <a:ext uri="{FF2B5EF4-FFF2-40B4-BE49-F238E27FC236}">
                  <a16:creationId xmlns:a16="http://schemas.microsoft.com/office/drawing/2014/main" id="{3CBF42B6-ED3A-40CE-B29A-91202B5E10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122080" y="7441423"/>
              <a:ext cx="18473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 dirty="0"/>
            </a:p>
          </p:txBody>
        </p:sp>
        <p:sp>
          <p:nvSpPr>
            <p:cNvPr id="107" name="TextBox 66">
              <a:extLst>
                <a:ext uri="{FF2B5EF4-FFF2-40B4-BE49-F238E27FC236}">
                  <a16:creationId xmlns:a16="http://schemas.microsoft.com/office/drawing/2014/main" id="{FDAD58BB-0C25-456D-B849-B8FD0B6D0D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1708143" y="7115994"/>
              <a:ext cx="127951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dirty="0"/>
                <a:t>Master Breaker/Switch 5A</a:t>
              </a:r>
            </a:p>
            <a:p>
              <a:pPr algn="ctr">
                <a:spcBef>
                  <a:spcPct val="0"/>
                </a:spcBef>
                <a:buNone/>
              </a:pPr>
              <a:r>
                <a:rPr lang="en-US" altLang="en-US" sz="800" dirty="0"/>
                <a:t>(</a:t>
              </a:r>
              <a:r>
                <a:rPr lang="en-US" sz="800" dirty="0"/>
                <a:t>TYCO Model W31)</a:t>
              </a: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9F6CA971-ADC2-41DE-A14C-2DA6BA9CBB1E}"/>
                </a:ext>
              </a:extLst>
            </p:cNvPr>
            <p:cNvCxnSpPr>
              <a:cxnSpLocks/>
              <a:endCxn id="110" idx="2"/>
            </p:cNvCxnSpPr>
            <p:nvPr/>
          </p:nvCxnSpPr>
          <p:spPr>
            <a:xfrm flipV="1">
              <a:off x="2814359" y="7743333"/>
              <a:ext cx="162" cy="39831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67DBF41F-AE5B-4FE6-AC1D-FB54BB74A10E}"/>
                </a:ext>
              </a:extLst>
            </p:cNvPr>
            <p:cNvSpPr/>
            <p:nvPr/>
          </p:nvSpPr>
          <p:spPr>
            <a:xfrm rot="16200000">
              <a:off x="2774038" y="7326613"/>
              <a:ext cx="71437" cy="857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972D7FFD-C2D4-4F4D-854E-AA12C7F3F5E8}"/>
                </a:ext>
              </a:extLst>
            </p:cNvPr>
            <p:cNvSpPr/>
            <p:nvPr/>
          </p:nvSpPr>
          <p:spPr>
            <a:xfrm rot="16200000">
              <a:off x="2778801" y="7664751"/>
              <a:ext cx="71438" cy="857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980923A2-A90E-409D-9A53-62196DFB6E0C}"/>
                </a:ext>
              </a:extLst>
            </p:cNvPr>
            <p:cNvCxnSpPr>
              <a:stCxn id="110" idx="6"/>
            </p:cNvCxnSpPr>
            <p:nvPr/>
          </p:nvCxnSpPr>
          <p:spPr>
            <a:xfrm rot="16200000" flipV="1">
              <a:off x="2595444" y="7452819"/>
              <a:ext cx="266700" cy="1714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" name="Group 110">
              <a:extLst>
                <a:ext uri="{FF2B5EF4-FFF2-40B4-BE49-F238E27FC236}">
                  <a16:creationId xmlns:a16="http://schemas.microsoft.com/office/drawing/2014/main" id="{BB8AC058-AE54-4AA9-893F-F4EDCF585FEF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639894" y="6857507"/>
              <a:ext cx="304800" cy="228600"/>
              <a:chOff x="6019801" y="123371"/>
              <a:chExt cx="304799" cy="228600"/>
            </a:xfrm>
          </p:grpSpPr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DEE02F73-5611-4141-A606-7C68B493EBBF}"/>
                  </a:ext>
                </a:extLst>
              </p:cNvPr>
              <p:cNvSpPr/>
              <p:nvPr/>
            </p:nvSpPr>
            <p:spPr>
              <a:xfrm rot="5400000">
                <a:off x="6278562" y="229734"/>
                <a:ext cx="47625" cy="44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C11DB638-87A6-48A4-B76C-D9851F6E2696}"/>
                  </a:ext>
                </a:extLst>
              </p:cNvPr>
              <p:cNvSpPr/>
              <p:nvPr/>
            </p:nvSpPr>
            <p:spPr>
              <a:xfrm rot="5400000">
                <a:off x="6018213" y="229734"/>
                <a:ext cx="47625" cy="44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16" name="Arc 115">
                <a:extLst>
                  <a:ext uri="{FF2B5EF4-FFF2-40B4-BE49-F238E27FC236}">
                    <a16:creationId xmlns:a16="http://schemas.microsoft.com/office/drawing/2014/main" id="{DD201AE7-0BD9-43A7-AD95-5DF7F6EE95DE}"/>
                  </a:ext>
                </a:extLst>
              </p:cNvPr>
              <p:cNvSpPr/>
              <p:nvPr/>
            </p:nvSpPr>
            <p:spPr>
              <a:xfrm>
                <a:off x="6037264" y="123371"/>
                <a:ext cx="273049" cy="228600"/>
              </a:xfrm>
              <a:prstGeom prst="arc">
                <a:avLst>
                  <a:gd name="adj1" fmla="val 12142053"/>
                  <a:gd name="adj2" fmla="val 19991022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41D118DB-C8B4-4CAC-9DD0-94ECF4AC120C}"/>
                </a:ext>
              </a:extLst>
            </p:cNvPr>
            <p:cNvSpPr/>
            <p:nvPr/>
          </p:nvSpPr>
          <p:spPr>
            <a:xfrm>
              <a:off x="2514619" y="6738445"/>
              <a:ext cx="518858" cy="107388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D84D17E6-1ED1-4DD5-997D-2CC1A9A5A5CC}"/>
              </a:ext>
            </a:extLst>
          </p:cNvPr>
          <p:cNvCxnSpPr>
            <a:cxnSpLocks/>
          </p:cNvCxnSpPr>
          <p:nvPr/>
        </p:nvCxnSpPr>
        <p:spPr>
          <a:xfrm flipV="1">
            <a:off x="4357932" y="5913331"/>
            <a:ext cx="853808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BD0B3C1-B0B0-4FE5-8BD3-03F0E7C9C7B5}"/>
              </a:ext>
            </a:extLst>
          </p:cNvPr>
          <p:cNvGrpSpPr/>
          <p:nvPr/>
        </p:nvGrpSpPr>
        <p:grpSpPr>
          <a:xfrm>
            <a:off x="2982063" y="4404174"/>
            <a:ext cx="776892" cy="616835"/>
            <a:chOff x="2762967" y="4499328"/>
            <a:chExt cx="838200" cy="932701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830D673-5A16-422D-9554-D97A1750DC03}"/>
                </a:ext>
              </a:extLst>
            </p:cNvPr>
            <p:cNvCxnSpPr>
              <a:cxnSpLocks/>
            </p:cNvCxnSpPr>
            <p:nvPr/>
          </p:nvCxnSpPr>
          <p:spPr>
            <a:xfrm>
              <a:off x="3182067" y="4499328"/>
              <a:ext cx="0" cy="329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5" name="Picture 34" descr="earth  ground symbol">
              <a:extLst>
                <a:ext uri="{FF2B5EF4-FFF2-40B4-BE49-F238E27FC236}">
                  <a16:creationId xmlns:a16="http://schemas.microsoft.com/office/drawing/2014/main" id="{4E00C144-AB44-4C29-9C84-770C7C8A33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967" y="4593829"/>
              <a:ext cx="8382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9" name="TextBox 230">
            <a:extLst>
              <a:ext uri="{FF2B5EF4-FFF2-40B4-BE49-F238E27FC236}">
                <a16:creationId xmlns:a16="http://schemas.microsoft.com/office/drawing/2014/main" id="{136A46DD-C059-439C-A4A4-D3073688A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4494" y="7578651"/>
            <a:ext cx="10182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12Vdc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Battery B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(Communications)</a:t>
            </a:r>
            <a:endParaRPr lang="en-US" altLang="en-US" sz="800" dirty="0"/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23A7788A-02A0-4C1B-96CF-01FE39F0BA92}"/>
              </a:ext>
            </a:extLst>
          </p:cNvPr>
          <p:cNvCxnSpPr>
            <a:cxnSpLocks/>
          </p:cNvCxnSpPr>
          <p:nvPr/>
        </p:nvCxnSpPr>
        <p:spPr>
          <a:xfrm>
            <a:off x="4811752" y="4357646"/>
            <a:ext cx="0" cy="1034147"/>
          </a:xfrm>
          <a:prstGeom prst="line">
            <a:avLst/>
          </a:prstGeom>
          <a:ln w="28575">
            <a:solidFill>
              <a:srgbClr val="FFCC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E8B0442-38D9-4AA5-84BF-66681A398C07}"/>
              </a:ext>
            </a:extLst>
          </p:cNvPr>
          <p:cNvCxnSpPr>
            <a:cxnSpLocks/>
          </p:cNvCxnSpPr>
          <p:nvPr/>
        </p:nvCxnSpPr>
        <p:spPr>
          <a:xfrm>
            <a:off x="2372282" y="4404174"/>
            <a:ext cx="0" cy="1719140"/>
          </a:xfrm>
          <a:prstGeom prst="line">
            <a:avLst/>
          </a:prstGeom>
          <a:ln w="28575">
            <a:solidFill>
              <a:srgbClr val="FF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Speech Bubble: Rectangle 178">
            <a:extLst>
              <a:ext uri="{FF2B5EF4-FFF2-40B4-BE49-F238E27FC236}">
                <a16:creationId xmlns:a16="http://schemas.microsoft.com/office/drawing/2014/main" id="{DCCB0FBE-AF8C-43BD-ABE4-1F2B41ECFA4F}"/>
              </a:ext>
            </a:extLst>
          </p:cNvPr>
          <p:cNvSpPr/>
          <p:nvPr/>
        </p:nvSpPr>
        <p:spPr>
          <a:xfrm>
            <a:off x="5133983" y="4812050"/>
            <a:ext cx="721670" cy="387378"/>
          </a:xfrm>
          <a:prstGeom prst="wedgeRectCallout">
            <a:avLst>
              <a:gd name="adj1" fmla="val -82314"/>
              <a:gd name="adj2" fmla="val -1821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Schottky 1N5821 Diode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403E5831-BFD5-4AAD-A4AB-1367B86D5496}"/>
              </a:ext>
            </a:extLst>
          </p:cNvPr>
          <p:cNvCxnSpPr>
            <a:cxnSpLocks/>
          </p:cNvCxnSpPr>
          <p:nvPr/>
        </p:nvCxnSpPr>
        <p:spPr>
          <a:xfrm flipV="1">
            <a:off x="4356730" y="4933467"/>
            <a:ext cx="291825" cy="25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Right Brace 185">
            <a:extLst>
              <a:ext uri="{FF2B5EF4-FFF2-40B4-BE49-F238E27FC236}">
                <a16:creationId xmlns:a16="http://schemas.microsoft.com/office/drawing/2014/main" id="{BEBE2737-2091-4D82-9F08-218ACA59249F}"/>
              </a:ext>
            </a:extLst>
          </p:cNvPr>
          <p:cNvSpPr/>
          <p:nvPr/>
        </p:nvSpPr>
        <p:spPr bwMode="auto">
          <a:xfrm rot="16200000">
            <a:off x="5048377" y="2283726"/>
            <a:ext cx="304800" cy="1293500"/>
          </a:xfrm>
          <a:prstGeom prst="rightBrace">
            <a:avLst>
              <a:gd name="adj1" fmla="val 22631"/>
              <a:gd name="adj2" fmla="val 5000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7" name="Right Brace 186">
            <a:extLst>
              <a:ext uri="{FF2B5EF4-FFF2-40B4-BE49-F238E27FC236}">
                <a16:creationId xmlns:a16="http://schemas.microsoft.com/office/drawing/2014/main" id="{2C36AEDF-2E8D-4DAF-B5D2-02C5DE44D679}"/>
              </a:ext>
            </a:extLst>
          </p:cNvPr>
          <p:cNvSpPr/>
          <p:nvPr/>
        </p:nvSpPr>
        <p:spPr bwMode="auto">
          <a:xfrm rot="16200000">
            <a:off x="3232940" y="2136513"/>
            <a:ext cx="304800" cy="1572325"/>
          </a:xfrm>
          <a:prstGeom prst="rightBrace">
            <a:avLst>
              <a:gd name="adj1" fmla="val 22631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8" name="Right Brace 187">
            <a:extLst>
              <a:ext uri="{FF2B5EF4-FFF2-40B4-BE49-F238E27FC236}">
                <a16:creationId xmlns:a16="http://schemas.microsoft.com/office/drawing/2014/main" id="{0CB3D44D-0C02-4C1A-A580-22ACBFC8B007}"/>
              </a:ext>
            </a:extLst>
          </p:cNvPr>
          <p:cNvSpPr/>
          <p:nvPr/>
        </p:nvSpPr>
        <p:spPr bwMode="auto">
          <a:xfrm rot="16200000">
            <a:off x="1372052" y="2304781"/>
            <a:ext cx="304800" cy="1251390"/>
          </a:xfrm>
          <a:prstGeom prst="rightBrace">
            <a:avLst>
              <a:gd name="adj1" fmla="val 22631"/>
              <a:gd name="adj2" fmla="val 5000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3" name="Speech Bubble: Rectangle 192">
            <a:extLst>
              <a:ext uri="{FF2B5EF4-FFF2-40B4-BE49-F238E27FC236}">
                <a16:creationId xmlns:a16="http://schemas.microsoft.com/office/drawing/2014/main" id="{ADDA261A-5905-4B88-9E33-F222CD25B7A6}"/>
              </a:ext>
            </a:extLst>
          </p:cNvPr>
          <p:cNvSpPr/>
          <p:nvPr/>
        </p:nvSpPr>
        <p:spPr>
          <a:xfrm>
            <a:off x="902700" y="4839720"/>
            <a:ext cx="721670" cy="387378"/>
          </a:xfrm>
          <a:prstGeom prst="wedgeRectCallout">
            <a:avLst>
              <a:gd name="adj1" fmla="val 78344"/>
              <a:gd name="adj2" fmla="val -1999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Schottky 1N5821 Diode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766CAB48-4E81-4EC8-9589-749D4FBCE736}"/>
              </a:ext>
            </a:extLst>
          </p:cNvPr>
          <p:cNvSpPr/>
          <p:nvPr/>
        </p:nvSpPr>
        <p:spPr>
          <a:xfrm>
            <a:off x="898757" y="3132940"/>
            <a:ext cx="1251390" cy="126538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F29E248E-EEB4-40F9-82DD-7616000A690F}"/>
              </a:ext>
            </a:extLst>
          </p:cNvPr>
          <p:cNvSpPr/>
          <p:nvPr/>
        </p:nvSpPr>
        <p:spPr>
          <a:xfrm>
            <a:off x="2599176" y="3146812"/>
            <a:ext cx="1564729" cy="126538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7BC4EAA4-75EF-4309-AC5E-2FE4212891CC}"/>
              </a:ext>
            </a:extLst>
          </p:cNvPr>
          <p:cNvSpPr/>
          <p:nvPr/>
        </p:nvSpPr>
        <p:spPr>
          <a:xfrm>
            <a:off x="4544906" y="3131334"/>
            <a:ext cx="1305024" cy="126538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96132454-4F63-4ACD-AD83-5356FFCED477}"/>
              </a:ext>
            </a:extLst>
          </p:cNvPr>
          <p:cNvSpPr txBox="1"/>
          <p:nvPr/>
        </p:nvSpPr>
        <p:spPr>
          <a:xfrm>
            <a:off x="5675814" y="8890084"/>
            <a:ext cx="1200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1/29/19 </a:t>
            </a:r>
            <a:r>
              <a:rPr lang="en-US" sz="1050" dirty="0" err="1"/>
              <a:t>JHDeRosa</a:t>
            </a:r>
            <a:endParaRPr lang="en-US" sz="1050" dirty="0"/>
          </a:p>
        </p:txBody>
      </p: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22C384A0-BAB7-4ACE-80CF-57174FABE0E2}"/>
              </a:ext>
            </a:extLst>
          </p:cNvPr>
          <p:cNvCxnSpPr>
            <a:cxnSpLocks/>
          </p:cNvCxnSpPr>
          <p:nvPr/>
        </p:nvCxnSpPr>
        <p:spPr>
          <a:xfrm>
            <a:off x="3191797" y="7455400"/>
            <a:ext cx="39814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4F238768-30C6-47D9-831D-0A863EBB106B}"/>
              </a:ext>
            </a:extLst>
          </p:cNvPr>
          <p:cNvCxnSpPr>
            <a:cxnSpLocks/>
            <a:stCxn id="48" idx="0"/>
          </p:cNvCxnSpPr>
          <p:nvPr/>
        </p:nvCxnSpPr>
        <p:spPr>
          <a:xfrm flipH="1">
            <a:off x="3372032" y="7449606"/>
            <a:ext cx="2382" cy="2295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6F0CA586-6383-43E6-879C-64D3E43798C3}"/>
              </a:ext>
            </a:extLst>
          </p:cNvPr>
          <p:cNvGrpSpPr/>
          <p:nvPr/>
        </p:nvGrpSpPr>
        <p:grpSpPr>
          <a:xfrm>
            <a:off x="4277149" y="8019976"/>
            <a:ext cx="2458779" cy="643468"/>
            <a:chOff x="2410381" y="8377046"/>
            <a:chExt cx="2458779" cy="643468"/>
          </a:xfrm>
        </p:grpSpPr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5A29AE48-D2F2-445A-914B-E075ED6305BA}"/>
                </a:ext>
              </a:extLst>
            </p:cNvPr>
            <p:cNvGrpSpPr/>
            <p:nvPr/>
          </p:nvGrpSpPr>
          <p:grpSpPr>
            <a:xfrm>
              <a:off x="2410381" y="8398694"/>
              <a:ext cx="2458779" cy="621820"/>
              <a:chOff x="2410381" y="8398694"/>
              <a:chExt cx="2458779" cy="621820"/>
            </a:xfrm>
          </p:grpSpPr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462D5069-ABDD-4F43-8F80-AE26572CD26E}"/>
                  </a:ext>
                </a:extLst>
              </p:cNvPr>
              <p:cNvSpPr/>
              <p:nvPr/>
            </p:nvSpPr>
            <p:spPr>
              <a:xfrm>
                <a:off x="2410381" y="8398694"/>
                <a:ext cx="2458779" cy="62182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4" name="Picture 2">
                <a:extLst>
                  <a:ext uri="{FF2B5EF4-FFF2-40B4-BE49-F238E27FC236}">
                    <a16:creationId xmlns:a16="http://schemas.microsoft.com/office/drawing/2014/main" id="{C3098FF1-721C-4D4D-A96C-0C90F0A0BA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5553" y="8554826"/>
                <a:ext cx="2438400" cy="453189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30DD45EA-8427-49C8-AE8F-632D3F83B253}"/>
                </a:ext>
              </a:extLst>
            </p:cNvPr>
            <p:cNvSpPr/>
            <p:nvPr/>
          </p:nvSpPr>
          <p:spPr>
            <a:xfrm>
              <a:off x="2410381" y="8377046"/>
              <a:ext cx="2443397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en-US" sz="700" dirty="0">
                  <a:solidFill>
                    <a:schemeClr val="bg1"/>
                  </a:solidFill>
                </a:rPr>
                <a:t>** GliderGuider LED Battery Monitor </a:t>
              </a:r>
              <a:r>
                <a:rPr lang="en-US" altLang="en-US" sz="500" dirty="0">
                  <a:solidFill>
                    <a:schemeClr val="bg1"/>
                  </a:solidFill>
                </a:rPr>
                <a:t>(http://www.gliderguider.net)</a:t>
              </a:r>
              <a:endParaRPr lang="en-US" altLang="en-US" sz="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5EB7A843-C290-453A-B4B5-E87B831A0210}"/>
              </a:ext>
            </a:extLst>
          </p:cNvPr>
          <p:cNvGrpSpPr/>
          <p:nvPr/>
        </p:nvGrpSpPr>
        <p:grpSpPr>
          <a:xfrm>
            <a:off x="480206" y="5908806"/>
            <a:ext cx="1443919" cy="1771819"/>
            <a:chOff x="472436" y="5910179"/>
            <a:chExt cx="1443919" cy="1771819"/>
          </a:xfrm>
        </p:grpSpPr>
        <p:pic>
          <p:nvPicPr>
            <p:cNvPr id="88" name="Picture 34" descr="earth  ground symbol">
              <a:extLst>
                <a:ext uri="{FF2B5EF4-FFF2-40B4-BE49-F238E27FC236}">
                  <a16:creationId xmlns:a16="http://schemas.microsoft.com/office/drawing/2014/main" id="{0906F78E-7268-4BCB-BE63-ABF7026F8F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815" y="6843798"/>
              <a:ext cx="8382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" name="Picture 18" descr="led symbol">
              <a:extLst>
                <a:ext uri="{FF2B5EF4-FFF2-40B4-BE49-F238E27FC236}">
                  <a16:creationId xmlns:a16="http://schemas.microsoft.com/office/drawing/2014/main" id="{D69FCD95-5833-4979-B5A1-8B707490C6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78155" y="6275497"/>
              <a:ext cx="8382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" name="TextBox 41">
              <a:extLst>
                <a:ext uri="{FF2B5EF4-FFF2-40B4-BE49-F238E27FC236}">
                  <a16:creationId xmlns:a16="http://schemas.microsoft.com/office/drawing/2014/main" id="{B12945F9-1D52-49DB-A5CC-6E86314D82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36" y="6542269"/>
              <a:ext cx="721671" cy="461665"/>
            </a:xfrm>
            <a:prstGeom prst="rect">
              <a:avLst/>
            </a:prstGeom>
            <a:noFill/>
            <a:ln w="12700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dirty="0"/>
                <a:t>GliderGuider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dirty="0"/>
                <a:t>LED Battery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dirty="0"/>
                <a:t>Monitor**</a:t>
              </a:r>
            </a:p>
          </p:txBody>
        </p: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0A6BD9D3-BA70-4AE0-99A6-824C90C772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81444" y="5910179"/>
              <a:ext cx="7344" cy="37612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13C00116-E15D-402D-9FAA-E57F691075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79836" y="6332738"/>
              <a:ext cx="380" cy="25709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B4FB42C7-4219-4D37-8280-CC5F8F3039AD}"/>
              </a:ext>
            </a:extLst>
          </p:cNvPr>
          <p:cNvGrpSpPr/>
          <p:nvPr/>
        </p:nvGrpSpPr>
        <p:grpSpPr>
          <a:xfrm>
            <a:off x="4778596" y="5894161"/>
            <a:ext cx="1382915" cy="1799488"/>
            <a:chOff x="1052478" y="5895534"/>
            <a:chExt cx="1382915" cy="1799488"/>
          </a:xfrm>
        </p:grpSpPr>
        <p:pic>
          <p:nvPicPr>
            <p:cNvPr id="214" name="Picture 34" descr="earth  ground symbol">
              <a:extLst>
                <a:ext uri="{FF2B5EF4-FFF2-40B4-BE49-F238E27FC236}">
                  <a16:creationId xmlns:a16="http://schemas.microsoft.com/office/drawing/2014/main" id="{CAA84C0E-F1B5-4D7E-804A-7CDA7200C6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478" y="6856822"/>
              <a:ext cx="8382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" name="Picture 18" descr="led symbol">
              <a:extLst>
                <a:ext uri="{FF2B5EF4-FFF2-40B4-BE49-F238E27FC236}">
                  <a16:creationId xmlns:a16="http://schemas.microsoft.com/office/drawing/2014/main" id="{2CF432B5-77A5-4876-B07C-B6CF7A0964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69716" y="6290952"/>
              <a:ext cx="8382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7" name="TextBox 41">
              <a:extLst>
                <a:ext uri="{FF2B5EF4-FFF2-40B4-BE49-F238E27FC236}">
                  <a16:creationId xmlns:a16="http://schemas.microsoft.com/office/drawing/2014/main" id="{DA00BE47-B860-403F-92FA-CF5F833E0B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3722" y="6522727"/>
              <a:ext cx="721671" cy="461665"/>
            </a:xfrm>
            <a:prstGeom prst="rect">
              <a:avLst/>
            </a:prstGeom>
            <a:noFill/>
            <a:ln w="12700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dirty="0"/>
                <a:t>GliderGuider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dirty="0"/>
                <a:t>LED Battery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dirty="0"/>
                <a:t>Monitor**</a:t>
              </a:r>
            </a:p>
          </p:txBody>
        </p: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913CA0BC-6BD2-4275-AF23-F760EAB07B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81444" y="5895534"/>
              <a:ext cx="0" cy="39077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97952412-4FFC-4D37-B77B-CE9CBF146F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71299" y="6349371"/>
              <a:ext cx="0" cy="24728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F89889BC-A8F0-41F8-80C9-A914A7881510}"/>
              </a:ext>
            </a:extLst>
          </p:cNvPr>
          <p:cNvCxnSpPr>
            <a:cxnSpLocks/>
          </p:cNvCxnSpPr>
          <p:nvPr/>
        </p:nvCxnSpPr>
        <p:spPr>
          <a:xfrm flipV="1">
            <a:off x="4085209" y="7459022"/>
            <a:ext cx="24795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0CE53FF1-D581-4542-AF5B-F2538931BD0F}"/>
              </a:ext>
            </a:extLst>
          </p:cNvPr>
          <p:cNvCxnSpPr>
            <a:cxnSpLocks/>
          </p:cNvCxnSpPr>
          <p:nvPr/>
        </p:nvCxnSpPr>
        <p:spPr>
          <a:xfrm flipV="1">
            <a:off x="2412221" y="7447649"/>
            <a:ext cx="24795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B0A7F2CA-3E49-4776-BE22-D1CB1367D3F6}"/>
              </a:ext>
            </a:extLst>
          </p:cNvPr>
          <p:cNvCxnSpPr>
            <a:cxnSpLocks/>
          </p:cNvCxnSpPr>
          <p:nvPr/>
        </p:nvCxnSpPr>
        <p:spPr>
          <a:xfrm>
            <a:off x="7938269" y="4282113"/>
            <a:ext cx="0" cy="278974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4EA1FE9E-2280-4219-BC9C-27F97D9E0C25}"/>
              </a:ext>
            </a:extLst>
          </p:cNvPr>
          <p:cNvCxnSpPr>
            <a:cxnSpLocks/>
          </p:cNvCxnSpPr>
          <p:nvPr/>
        </p:nvCxnSpPr>
        <p:spPr>
          <a:xfrm rot="16200000">
            <a:off x="7539740" y="4894472"/>
            <a:ext cx="119292" cy="62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DABEF1AE-95A4-4DCE-AE8C-2761F646E61F}"/>
              </a:ext>
            </a:extLst>
          </p:cNvPr>
          <p:cNvCxnSpPr>
            <a:cxnSpLocks/>
            <a:stCxn id="62" idx="2"/>
          </p:cNvCxnSpPr>
          <p:nvPr/>
        </p:nvCxnSpPr>
        <p:spPr>
          <a:xfrm flipH="1">
            <a:off x="1913823" y="5391794"/>
            <a:ext cx="1233068" cy="0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319AF072-94B0-4A49-810B-542F66079AE4}"/>
              </a:ext>
            </a:extLst>
          </p:cNvPr>
          <p:cNvCxnSpPr>
            <a:cxnSpLocks/>
          </p:cNvCxnSpPr>
          <p:nvPr/>
        </p:nvCxnSpPr>
        <p:spPr>
          <a:xfrm>
            <a:off x="1932525" y="4364754"/>
            <a:ext cx="0" cy="1027039"/>
          </a:xfrm>
          <a:prstGeom prst="line">
            <a:avLst/>
          </a:prstGeom>
          <a:ln w="28575">
            <a:solidFill>
              <a:srgbClr val="FFCC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4314D63D-BF28-4D6A-B4CE-208002D9C462}"/>
              </a:ext>
            </a:extLst>
          </p:cNvPr>
          <p:cNvCxnSpPr>
            <a:cxnSpLocks/>
          </p:cNvCxnSpPr>
          <p:nvPr/>
        </p:nvCxnSpPr>
        <p:spPr>
          <a:xfrm flipH="1">
            <a:off x="-437489" y="4100196"/>
            <a:ext cx="0" cy="761717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C0D96AA5-F3D9-4690-B732-DEFECA8F8745}"/>
              </a:ext>
            </a:extLst>
          </p:cNvPr>
          <p:cNvGrpSpPr/>
          <p:nvPr/>
        </p:nvGrpSpPr>
        <p:grpSpPr>
          <a:xfrm>
            <a:off x="3146891" y="5220343"/>
            <a:ext cx="409575" cy="223838"/>
            <a:chOff x="3393048" y="5675884"/>
            <a:chExt cx="409575" cy="223838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DE4020B-0DF4-403E-83B7-876FD14DFEDF}"/>
                </a:ext>
              </a:extLst>
            </p:cNvPr>
            <p:cNvSpPr/>
            <p:nvPr/>
          </p:nvSpPr>
          <p:spPr>
            <a:xfrm>
              <a:off x="3731185" y="5813997"/>
              <a:ext cx="71438" cy="857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9870300-F28F-48E3-A2DC-7BB914C57227}"/>
                </a:ext>
              </a:extLst>
            </p:cNvPr>
            <p:cNvSpPr/>
            <p:nvPr/>
          </p:nvSpPr>
          <p:spPr>
            <a:xfrm>
              <a:off x="3393048" y="5804472"/>
              <a:ext cx="71437" cy="857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F7FF32CD-66A0-4AC4-BFB9-5CE5310BAE71}"/>
                </a:ext>
              </a:extLst>
            </p:cNvPr>
            <p:cNvCxnSpPr>
              <a:stCxn id="62" idx="6"/>
            </p:cNvCxnSpPr>
            <p:nvPr/>
          </p:nvCxnSpPr>
          <p:spPr>
            <a:xfrm flipV="1">
              <a:off x="3464485" y="5675884"/>
              <a:ext cx="266700" cy="1714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1B54E1AE-A5AC-4F81-8EB8-1B1D67D55D22}"/>
              </a:ext>
            </a:extLst>
          </p:cNvPr>
          <p:cNvCxnSpPr>
            <a:cxnSpLocks/>
          </p:cNvCxnSpPr>
          <p:nvPr/>
        </p:nvCxnSpPr>
        <p:spPr>
          <a:xfrm>
            <a:off x="2150147" y="4945569"/>
            <a:ext cx="225308" cy="52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3E975277-8DCF-47F9-9795-B4E59B84A387}"/>
              </a:ext>
            </a:extLst>
          </p:cNvPr>
          <p:cNvCxnSpPr>
            <a:cxnSpLocks/>
          </p:cNvCxnSpPr>
          <p:nvPr/>
        </p:nvCxnSpPr>
        <p:spPr>
          <a:xfrm flipH="1">
            <a:off x="4363074" y="4302141"/>
            <a:ext cx="7776" cy="1800103"/>
          </a:xfrm>
          <a:prstGeom prst="line">
            <a:avLst/>
          </a:prstGeom>
          <a:ln w="28575">
            <a:solidFill>
              <a:srgbClr val="FF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0BBE97AD-9650-4568-A2FA-3C5CCF719303}"/>
              </a:ext>
            </a:extLst>
          </p:cNvPr>
          <p:cNvCxnSpPr>
            <a:cxnSpLocks/>
          </p:cNvCxnSpPr>
          <p:nvPr/>
        </p:nvCxnSpPr>
        <p:spPr>
          <a:xfrm flipH="1" flipV="1">
            <a:off x="3563698" y="5397666"/>
            <a:ext cx="1263572" cy="8724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>
            <a:extLst>
              <a:ext uri="{FF2B5EF4-FFF2-40B4-BE49-F238E27FC236}">
                <a16:creationId xmlns:a16="http://schemas.microsoft.com/office/drawing/2014/main" id="{51D077C8-E92C-41EB-9D2F-E048B0DCC580}"/>
              </a:ext>
            </a:extLst>
          </p:cNvPr>
          <p:cNvSpPr/>
          <p:nvPr/>
        </p:nvSpPr>
        <p:spPr>
          <a:xfrm>
            <a:off x="4325444" y="5868323"/>
            <a:ext cx="76200" cy="762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B8BADF9B-9587-4A16-8677-1DD7FDF70007}"/>
              </a:ext>
            </a:extLst>
          </p:cNvPr>
          <p:cNvSpPr/>
          <p:nvPr/>
        </p:nvSpPr>
        <p:spPr>
          <a:xfrm>
            <a:off x="2340294" y="5870307"/>
            <a:ext cx="76200" cy="762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DE2D8D37-3C6C-494C-9ECC-07530DB410CF}"/>
              </a:ext>
            </a:extLst>
          </p:cNvPr>
          <p:cNvCxnSpPr>
            <a:cxnSpLocks/>
          </p:cNvCxnSpPr>
          <p:nvPr/>
        </p:nvCxnSpPr>
        <p:spPr>
          <a:xfrm flipH="1">
            <a:off x="4618393" y="4933467"/>
            <a:ext cx="209239" cy="6947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1" name="Picture 260">
            <a:extLst>
              <a:ext uri="{FF2B5EF4-FFF2-40B4-BE49-F238E27FC236}">
                <a16:creationId xmlns:a16="http://schemas.microsoft.com/office/drawing/2014/main" id="{F53D1D41-71A4-45E5-8E28-EB64D2DCC4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350" y="4813546"/>
            <a:ext cx="256087" cy="253737"/>
          </a:xfrm>
          <a:prstGeom prst="rect">
            <a:avLst/>
          </a:prstGeom>
        </p:spPr>
      </p:pic>
      <p:sp>
        <p:nvSpPr>
          <p:cNvPr id="317" name="Oval 316">
            <a:extLst>
              <a:ext uri="{FF2B5EF4-FFF2-40B4-BE49-F238E27FC236}">
                <a16:creationId xmlns:a16="http://schemas.microsoft.com/office/drawing/2014/main" id="{0E91DEC4-5080-4DB6-89C7-9FC253F11702}"/>
              </a:ext>
            </a:extLst>
          </p:cNvPr>
          <p:cNvSpPr/>
          <p:nvPr/>
        </p:nvSpPr>
        <p:spPr>
          <a:xfrm>
            <a:off x="4335509" y="4900835"/>
            <a:ext cx="76200" cy="762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2" name="Oval 311">
            <a:extLst>
              <a:ext uri="{FF2B5EF4-FFF2-40B4-BE49-F238E27FC236}">
                <a16:creationId xmlns:a16="http://schemas.microsoft.com/office/drawing/2014/main" id="{658BA615-B3E8-4EAC-B465-27AEFD229234}"/>
              </a:ext>
            </a:extLst>
          </p:cNvPr>
          <p:cNvSpPr/>
          <p:nvPr/>
        </p:nvSpPr>
        <p:spPr>
          <a:xfrm flipH="1">
            <a:off x="4768055" y="4894332"/>
            <a:ext cx="76200" cy="762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C95FC941-5A6D-46C8-974B-7FABC988B2AC}"/>
              </a:ext>
            </a:extLst>
          </p:cNvPr>
          <p:cNvSpPr/>
          <p:nvPr/>
        </p:nvSpPr>
        <p:spPr>
          <a:xfrm flipH="1">
            <a:off x="1901065" y="4918167"/>
            <a:ext cx="76200" cy="762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95512E14-57EF-48A4-BE9A-8C1F366CC92C}"/>
              </a:ext>
            </a:extLst>
          </p:cNvPr>
          <p:cNvSpPr/>
          <p:nvPr/>
        </p:nvSpPr>
        <p:spPr>
          <a:xfrm>
            <a:off x="2327352" y="4907469"/>
            <a:ext cx="76200" cy="762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A26610BC-C8C1-40C8-A12E-44AC6F7E4721}"/>
              </a:ext>
            </a:extLst>
          </p:cNvPr>
          <p:cNvCxnSpPr>
            <a:cxnSpLocks/>
          </p:cNvCxnSpPr>
          <p:nvPr/>
        </p:nvCxnSpPr>
        <p:spPr>
          <a:xfrm flipH="1">
            <a:off x="1923714" y="4953293"/>
            <a:ext cx="234188" cy="0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" name="Picture 285">
            <a:extLst>
              <a:ext uri="{FF2B5EF4-FFF2-40B4-BE49-F238E27FC236}">
                <a16:creationId xmlns:a16="http://schemas.microsoft.com/office/drawing/2014/main" id="{34C5AEA9-76CB-4C41-82F0-52F55A6B91F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9859" y="4818701"/>
            <a:ext cx="256087" cy="253737"/>
          </a:xfrm>
          <a:prstGeom prst="rect">
            <a:avLst/>
          </a:prstGeom>
        </p:spPr>
      </p:pic>
      <p:sp>
        <p:nvSpPr>
          <p:cNvPr id="148" name="TextBox 63">
            <a:extLst>
              <a:ext uri="{FF2B5EF4-FFF2-40B4-BE49-F238E27FC236}">
                <a16:creationId xmlns:a16="http://schemas.microsoft.com/office/drawing/2014/main" id="{A6CFECB5-356D-4D5A-843D-B7AFC7E86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03" y="8681072"/>
            <a:ext cx="44887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/>
              <a:t>* The Battery Bus Bridging Switch is used to tie the two power buses together and,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/>
              <a:t>by using the two diodes, not allowing cross charging of the batteries </a:t>
            </a:r>
          </a:p>
        </p:txBody>
      </p:sp>
    </p:spTree>
    <p:extLst>
      <p:ext uri="{BB962C8B-B14F-4D97-AF65-F5344CB8AC3E}">
        <p14:creationId xmlns:p14="http://schemas.microsoft.com/office/powerpoint/2010/main" val="2587160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8938C9-0335-4FF5-B8B9-54D9F7A92A01}"/>
              </a:ext>
            </a:extLst>
          </p:cNvPr>
          <p:cNvSpPr txBox="1"/>
          <p:nvPr/>
        </p:nvSpPr>
        <p:spPr>
          <a:xfrm>
            <a:off x="2131665" y="72372"/>
            <a:ext cx="2642647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ASW-27 N227BB</a:t>
            </a:r>
          </a:p>
          <a:p>
            <a:pPr algn="ctr"/>
            <a:r>
              <a:rPr lang="en-US" sz="1600" dirty="0"/>
              <a:t>Avionics Power Distribution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AC7206-22B2-4ECF-A75B-AB948F1892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91" y="5753758"/>
            <a:ext cx="2407059" cy="427817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3E6ED7A-F590-499D-838A-C3F907C1BC32}"/>
              </a:ext>
            </a:extLst>
          </p:cNvPr>
          <p:cNvGrpSpPr/>
          <p:nvPr/>
        </p:nvGrpSpPr>
        <p:grpSpPr>
          <a:xfrm>
            <a:off x="-11420" y="961559"/>
            <a:ext cx="6928820" cy="4738533"/>
            <a:chOff x="990600" y="1162710"/>
            <a:chExt cx="6928820" cy="473853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BDF4C51-3FF9-4F8F-A2EA-CD6FDE45B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505804" y="-352494"/>
              <a:ext cx="3898412" cy="69288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D202B3D8-7E5B-433F-B7EF-40FF7A4EE018}"/>
                </a:ext>
              </a:extLst>
            </p:cNvPr>
            <p:cNvSpPr/>
            <p:nvPr/>
          </p:nvSpPr>
          <p:spPr bwMode="auto">
            <a:xfrm rot="5400000">
              <a:off x="3169823" y="4627306"/>
              <a:ext cx="304800" cy="1337769"/>
            </a:xfrm>
            <a:prstGeom prst="rightBrac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F8D7FC74-CAFD-4FCE-86B2-12510A9C9296}"/>
                </a:ext>
              </a:extLst>
            </p:cNvPr>
            <p:cNvSpPr/>
            <p:nvPr/>
          </p:nvSpPr>
          <p:spPr bwMode="auto">
            <a:xfrm rot="5400000">
              <a:off x="4559511" y="4687407"/>
              <a:ext cx="304800" cy="1187657"/>
            </a:xfrm>
            <a:prstGeom prst="rightBrace">
              <a:avLst>
                <a:gd name="adj1" fmla="val 22631"/>
                <a:gd name="adj2" fmla="val 5000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08CC4C8-7CE9-4D68-9731-48B2383F4649}"/>
                </a:ext>
              </a:extLst>
            </p:cNvPr>
            <p:cNvSpPr txBox="1"/>
            <p:nvPr/>
          </p:nvSpPr>
          <p:spPr>
            <a:xfrm rot="21591666">
              <a:off x="2646973" y="5470356"/>
              <a:ext cx="1297150" cy="430887"/>
            </a:xfrm>
            <a:prstGeom prst="rect">
              <a:avLst/>
            </a:prstGeom>
            <a:solidFill>
              <a:schemeClr val="bg1">
                <a:alpha val="44000"/>
              </a:schemeClr>
            </a:solidFill>
            <a:effectLst>
              <a:softEdge rad="38100"/>
            </a:effectLst>
          </p:spPr>
          <p:txBody>
            <a:bodyPr wrap="none" rtlCol="0">
              <a:spAutoFit/>
            </a:bodyPr>
            <a:lstStyle/>
            <a:p>
              <a:r>
                <a:rPr lang="en-US" sz="1100" b="0" i="0" dirty="0">
                  <a:solidFill>
                    <a:srgbClr val="FF0000"/>
                  </a:solidFill>
                </a:rPr>
                <a:t>Positive Battery A</a:t>
              </a:r>
            </a:p>
            <a:p>
              <a:r>
                <a:rPr lang="en-US" sz="1100" b="0" i="0" dirty="0">
                  <a:solidFill>
                    <a:srgbClr val="FF0000"/>
                  </a:solidFill>
                </a:rPr>
                <a:t>Connections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AE91E0B-EC96-439E-BC7E-3181A7FE3292}"/>
                </a:ext>
              </a:extLst>
            </p:cNvPr>
            <p:cNvSpPr txBox="1"/>
            <p:nvPr/>
          </p:nvSpPr>
          <p:spPr>
            <a:xfrm rot="21591666">
              <a:off x="3883009" y="5470269"/>
              <a:ext cx="1611340" cy="430887"/>
            </a:xfrm>
            <a:prstGeom prst="rect">
              <a:avLst/>
            </a:prstGeom>
            <a:solidFill>
              <a:schemeClr val="bg1">
                <a:alpha val="44000"/>
              </a:schemeClr>
            </a:solidFill>
            <a:effectLst>
              <a:softEdge rad="38100"/>
            </a:effectLst>
          </p:spPr>
          <p:txBody>
            <a:bodyPr wrap="none" rtlCol="0">
              <a:spAutoFit/>
            </a:bodyPr>
            <a:lstStyle/>
            <a:p>
              <a:r>
                <a:rPr lang="en-US" sz="1100" b="0" i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Negative Battery</a:t>
              </a:r>
            </a:p>
            <a:p>
              <a:r>
                <a:rPr lang="en-US" sz="1100" b="0" i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&amp; Ground Connections</a:t>
              </a:r>
            </a:p>
          </p:txBody>
        </p:sp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6675DE40-1F5D-4765-A0EB-482385E80B82}"/>
                </a:ext>
              </a:extLst>
            </p:cNvPr>
            <p:cNvSpPr/>
            <p:nvPr/>
          </p:nvSpPr>
          <p:spPr bwMode="auto">
            <a:xfrm rot="5400000">
              <a:off x="5892890" y="4668659"/>
              <a:ext cx="304800" cy="1225153"/>
            </a:xfrm>
            <a:prstGeom prst="rightBrac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EFB4E58-F42C-4E47-87BF-39D50059FD8A}"/>
                </a:ext>
              </a:extLst>
            </p:cNvPr>
            <p:cNvSpPr txBox="1"/>
            <p:nvPr/>
          </p:nvSpPr>
          <p:spPr>
            <a:xfrm rot="21591666">
              <a:off x="5433234" y="5470270"/>
              <a:ext cx="1297150" cy="430887"/>
            </a:xfrm>
            <a:prstGeom prst="rect">
              <a:avLst/>
            </a:prstGeom>
            <a:solidFill>
              <a:schemeClr val="bg1">
                <a:alpha val="44000"/>
              </a:schemeClr>
            </a:solidFill>
            <a:effectLst>
              <a:softEdge rad="38100"/>
            </a:effectLst>
          </p:spPr>
          <p:txBody>
            <a:bodyPr wrap="none" rtlCol="0">
              <a:spAutoFit/>
            </a:bodyPr>
            <a:lstStyle/>
            <a:p>
              <a:r>
                <a:rPr lang="en-US" sz="1100" b="0" i="0" dirty="0">
                  <a:solidFill>
                    <a:srgbClr val="FF0000"/>
                  </a:solidFill>
                </a:rPr>
                <a:t>Positive Battery B</a:t>
              </a:r>
            </a:p>
            <a:p>
              <a:r>
                <a:rPr lang="en-US" sz="1100" b="0" i="0" dirty="0">
                  <a:solidFill>
                    <a:srgbClr val="FF0000"/>
                  </a:solidFill>
                </a:rPr>
                <a:t>Connections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75CC448-C82D-4E78-8464-ABE8F18028C5}"/>
                </a:ext>
              </a:extLst>
            </p:cNvPr>
            <p:cNvSpPr/>
            <p:nvPr/>
          </p:nvSpPr>
          <p:spPr bwMode="auto">
            <a:xfrm>
              <a:off x="4106174" y="1291507"/>
              <a:ext cx="1190445" cy="359539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B83196A-1BD1-41EC-A828-6CD890D4F36B}"/>
                </a:ext>
              </a:extLst>
            </p:cNvPr>
            <p:cNvSpPr/>
            <p:nvPr/>
          </p:nvSpPr>
          <p:spPr bwMode="auto">
            <a:xfrm>
              <a:off x="5351929" y="1291507"/>
              <a:ext cx="1313289" cy="3595392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03B1473-2B37-4C8B-B5C8-A4C1C30D8B78}"/>
                </a:ext>
              </a:extLst>
            </p:cNvPr>
            <p:cNvSpPr/>
            <p:nvPr/>
          </p:nvSpPr>
          <p:spPr bwMode="auto">
            <a:xfrm>
              <a:off x="2631688" y="1295400"/>
              <a:ext cx="1430742" cy="3595392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5409F2C0-8A6C-401E-8477-CA5DFF3C5E65}"/>
              </a:ext>
            </a:extLst>
          </p:cNvPr>
          <p:cNvSpPr/>
          <p:nvPr/>
        </p:nvSpPr>
        <p:spPr>
          <a:xfrm>
            <a:off x="3212976" y="6864474"/>
            <a:ext cx="1412652" cy="504056"/>
          </a:xfrm>
          <a:prstGeom prst="wedgeRectCallout">
            <a:avLst>
              <a:gd name="adj1" fmla="val -97926"/>
              <a:gd name="adj2" fmla="val -65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Breaker Switch</a:t>
            </a:r>
          </a:p>
          <a:p>
            <a:pPr algn="ctr"/>
            <a:r>
              <a:rPr lang="en-US" sz="1100" b="1" dirty="0"/>
              <a:t>Navigation Bus</a:t>
            </a:r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15609A4E-5216-4BCF-9558-BA3F1033E128}"/>
              </a:ext>
            </a:extLst>
          </p:cNvPr>
          <p:cNvSpPr/>
          <p:nvPr/>
        </p:nvSpPr>
        <p:spPr>
          <a:xfrm>
            <a:off x="3212976" y="7571262"/>
            <a:ext cx="1412652" cy="504056"/>
          </a:xfrm>
          <a:prstGeom prst="wedgeRectCallout">
            <a:avLst>
              <a:gd name="adj1" fmla="val -80934"/>
              <a:gd name="adj2" fmla="val -42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Breaker Switch</a:t>
            </a:r>
          </a:p>
          <a:p>
            <a:pPr algn="ctr"/>
            <a:r>
              <a:rPr lang="en-US" sz="1100" b="1" dirty="0"/>
              <a:t>Communications Bus</a:t>
            </a: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53CA53D6-48D4-4E3B-87FF-A411D61BE804}"/>
              </a:ext>
            </a:extLst>
          </p:cNvPr>
          <p:cNvSpPr/>
          <p:nvPr/>
        </p:nvSpPr>
        <p:spPr>
          <a:xfrm>
            <a:off x="3212976" y="6120929"/>
            <a:ext cx="1412652" cy="504056"/>
          </a:xfrm>
          <a:prstGeom prst="wedgeRectCallout">
            <a:avLst>
              <a:gd name="adj1" fmla="val -101971"/>
              <a:gd name="adj2" fmla="val -65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Battery Bus</a:t>
            </a:r>
          </a:p>
          <a:p>
            <a:pPr algn="ctr"/>
            <a:r>
              <a:rPr lang="en-US" sz="1100" b="1" dirty="0"/>
              <a:t>Bridging</a:t>
            </a:r>
          </a:p>
          <a:p>
            <a:pPr algn="ctr"/>
            <a:r>
              <a:rPr lang="en-US" sz="1100" b="1" dirty="0"/>
              <a:t>Switch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4F7E8D-8B69-410E-9300-EC2BE1DB8230}"/>
              </a:ext>
            </a:extLst>
          </p:cNvPr>
          <p:cNvSpPr txBox="1"/>
          <p:nvPr/>
        </p:nvSpPr>
        <p:spPr>
          <a:xfrm>
            <a:off x="5675814" y="8890084"/>
            <a:ext cx="1200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1/29/19 </a:t>
            </a:r>
            <a:r>
              <a:rPr lang="en-US" sz="1050" dirty="0" err="1"/>
              <a:t>JHDeRosa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846739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3020</TotalTime>
  <Words>225</Words>
  <Application>Microsoft Office PowerPoint</Application>
  <PresentationFormat>On-screen Show (4:3)</PresentationFormat>
  <Paragraphs>89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DeRosa</dc:creator>
  <cp:lastModifiedBy>Rebecca Gilmore</cp:lastModifiedBy>
  <cp:revision>35</cp:revision>
  <cp:lastPrinted>2019-01-30T00:13:33Z</cp:lastPrinted>
  <dcterms:created xsi:type="dcterms:W3CDTF">2018-01-13T00:24:20Z</dcterms:created>
  <dcterms:modified xsi:type="dcterms:W3CDTF">2019-01-30T19:48:27Z</dcterms:modified>
</cp:coreProperties>
</file>